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6858000" cx="12192000"/>
  <p:notesSz cx="6858000" cy="9144000"/>
  <p:embeddedFontLst>
    <p:embeddedFont>
      <p:font typeface="Play"/>
      <p:regular r:id="rId37"/>
      <p:bold r:id="rId38"/>
    </p:embeddedFont>
    <p:embeddedFont>
      <p:font typeface="Montserrat"/>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3" roundtripDataSignature="AMtx7mhi3i2hedIkben57pNcRVfYUpQuA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CEE2240-B8F6-4594-A027-EF165B1FA5E8}">
  <a:tblStyle styleId="{1CEE2240-B8F6-4594-A027-EF165B1FA5E8}"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9BBE8393-0BB9-4382-9221-EF50F316E7BB}" styleName="Table_1">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Montserrat-bold.fntdata"/><Relationship Id="rId20" Type="http://schemas.openxmlformats.org/officeDocument/2006/relationships/slide" Target="slides/slide14.xml"/><Relationship Id="rId42" Type="http://schemas.openxmlformats.org/officeDocument/2006/relationships/font" Target="fonts/Montserrat-boldItalic.fntdata"/><Relationship Id="rId41" Type="http://schemas.openxmlformats.org/officeDocument/2006/relationships/font" Target="fonts/Montserrat-italic.fntdata"/><Relationship Id="rId22" Type="http://schemas.openxmlformats.org/officeDocument/2006/relationships/slide" Target="slides/slide16.xml"/><Relationship Id="rId21" Type="http://schemas.openxmlformats.org/officeDocument/2006/relationships/slide" Target="slides/slide15.xml"/><Relationship Id="rId43" Type="http://customschemas.google.com/relationships/presentationmetadata" Target="meta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Play-regular.fntdata"/><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Montserrat-regular.fntdata"/><Relationship Id="rId16" Type="http://schemas.openxmlformats.org/officeDocument/2006/relationships/slide" Target="slides/slide10.xml"/><Relationship Id="rId38" Type="http://schemas.openxmlformats.org/officeDocument/2006/relationships/font" Target="fonts/Play-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 name="Google Shape;11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554470c2e3_9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2" name="Google Shape;162;g3554470c2e3_9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554470c2e3_4_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g3554470c2e3_4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554470c2e3_9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4" name="Google Shape;194;g3554470c2e3_9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9" name="Google Shape;199;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554470c2e3_9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7" name="Google Shape;207;g3554470c2e3_9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554470c2e3_4_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2" name="Google Shape;212;g3554470c2e3_4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554470c2e3_9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3" name="Google Shape;233;g3554470c2e3_9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541710b13a_0_1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g3541710b13a_0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554470c2e3_9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4" name="Google Shape;244;g3554470c2e3_9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9" name="Google Shape;24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541710b13a_0_1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 name="Google Shape;114;g3541710b13a_0_1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6" name="Google Shape;256;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55b5765ad7_6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1" name="Google Shape;261;g355b5765ad7_6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554470c2e3_9_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8" name="Google Shape;268;g3554470c2e3_9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3" name="Google Shape;273;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9" name="Google Shape;279;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4" name="Google Shape;28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0" name="Google Shape;290;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5" name="Google Shape;29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554470c2e3_9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3" name="Google Shape;323;g3554470c2e3_9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8" name="Google Shape;32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541710b13a_0_1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 name="Google Shape;120;g3541710b13a_0_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5" name="Google Shape;33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541710b13a_0_2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 name="Google Shape;126;g3541710b13a_0_2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541710b13a_0_2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 name="Google Shape;131;g3541710b13a_0_2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541710b13a_0_2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 name="Google Shape;138;g3541710b13a_0_2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541710b13a_0_2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g3541710b13a_0_2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541710b13a_0_2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 name="Google Shape;150;g3541710b13a_0_2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541710b13a_0_2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g3541710b13a_0_2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Play"/>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3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ted Slide 1_1_1_C">
  <p:cSld name="TITLE_AND_BODY_2_1_1_1_1">
    <p:spTree>
      <p:nvGrpSpPr>
        <p:cNvPr id="84" name="Shape 84"/>
        <p:cNvGrpSpPr/>
        <p:nvPr/>
      </p:nvGrpSpPr>
      <p:grpSpPr>
        <a:xfrm>
          <a:off x="0" y="0"/>
          <a:ext cx="0" cy="0"/>
          <a:chOff x="0" y="0"/>
          <a:chExt cx="0" cy="0"/>
        </a:xfrm>
      </p:grpSpPr>
      <p:sp>
        <p:nvSpPr>
          <p:cNvPr id="85" name="Google Shape;85;g3554470c2e3_4_43"/>
          <p:cNvSpPr/>
          <p:nvPr>
            <p:ph idx="2" type="pic"/>
          </p:nvPr>
        </p:nvSpPr>
        <p:spPr>
          <a:xfrm>
            <a:off x="228600" y="228600"/>
            <a:ext cx="4690800" cy="4690800"/>
          </a:xfrm>
          <a:prstGeom prst="roundRect">
            <a:avLst>
              <a:gd fmla="val 50000" name="adj"/>
            </a:avLst>
          </a:prstGeom>
          <a:noFill/>
          <a:ln>
            <a:noFill/>
          </a:ln>
        </p:spPr>
      </p:sp>
      <p:sp>
        <p:nvSpPr>
          <p:cNvPr id="86" name="Google Shape;86;g3554470c2e3_4_43"/>
          <p:cNvSpPr txBox="1"/>
          <p:nvPr>
            <p:ph type="title"/>
          </p:nvPr>
        </p:nvSpPr>
        <p:spPr>
          <a:xfrm>
            <a:off x="5362500" y="640075"/>
            <a:ext cx="3467100" cy="7956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g3554470c2e3_4_43"/>
          <p:cNvSpPr txBox="1"/>
          <p:nvPr>
            <p:ph idx="1" type="body"/>
          </p:nvPr>
        </p:nvSpPr>
        <p:spPr>
          <a:xfrm>
            <a:off x="5279300" y="1901949"/>
            <a:ext cx="3550200" cy="2697600"/>
          </a:xfrm>
          <a:prstGeom prst="rect">
            <a:avLst/>
          </a:prstGeom>
          <a:noFill/>
          <a:ln>
            <a:noFill/>
          </a:ln>
        </p:spPr>
        <p:txBody>
          <a:bodyPr anchorCtr="0" anchor="ctr" bIns="0" lIns="0" spcFirstLastPara="1" rIns="0" wrap="square" tIns="0">
            <a:normAutofit/>
          </a:bodyPr>
          <a:lstStyle>
            <a:lvl1pPr indent="-406400" lvl="0" marL="457200" algn="l">
              <a:lnSpc>
                <a:spcPct val="90000"/>
              </a:lnSpc>
              <a:spcBef>
                <a:spcPts val="1000"/>
              </a:spcBef>
              <a:spcAft>
                <a:spcPts val="0"/>
              </a:spcAft>
              <a:buSzPts val="2800"/>
              <a:buChar char="•"/>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9" name="Shape 89"/>
        <p:cNvGrpSpPr/>
        <p:nvPr/>
      </p:nvGrpSpPr>
      <p:grpSpPr>
        <a:xfrm>
          <a:off x="0" y="0"/>
          <a:ext cx="0" cy="0"/>
          <a:chOff x="0" y="0"/>
          <a:chExt cx="0" cy="0"/>
        </a:xfrm>
      </p:grpSpPr>
      <p:sp>
        <p:nvSpPr>
          <p:cNvPr id="90" name="Google Shape;90;p20"/>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1pPr>
            <a:lvl2pPr lvl="1"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9pPr>
          </a:lstStyle>
          <a:p/>
        </p:txBody>
      </p:sp>
      <p:sp>
        <p:nvSpPr>
          <p:cNvPr id="91" name="Google Shape;91;p20"/>
          <p:cNvSpPr txBox="1"/>
          <p:nvPr>
            <p:ph idx="1" type="body"/>
          </p:nvPr>
        </p:nvSpPr>
        <p:spPr>
          <a:xfrm>
            <a:off x="838200" y="1825624"/>
            <a:ext cx="10515600" cy="4351339"/>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42900" lvl="1" marL="914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38772" lvl="3" marL="1828800" marR="0" rtl="0" algn="l">
              <a:lnSpc>
                <a:spcPct val="90000"/>
              </a:lnSpc>
              <a:spcBef>
                <a:spcPts val="500"/>
              </a:spcBef>
              <a:spcAft>
                <a:spcPts val="0"/>
              </a:spcAft>
              <a:buClr>
                <a:schemeClr val="dk1"/>
              </a:buClr>
              <a:buSzPts val="1735"/>
              <a:buFont typeface="Arial"/>
              <a:buChar char="•"/>
              <a:defRPr b="0" i="0" sz="1735" u="none" cap="none" strike="noStrike">
                <a:solidFill>
                  <a:schemeClr val="dk1"/>
                </a:solidFill>
                <a:latin typeface="Calibri"/>
                <a:ea typeface="Calibri"/>
                <a:cs typeface="Calibri"/>
                <a:sym typeface="Calibri"/>
              </a:defRPr>
            </a:lvl4pPr>
            <a:lvl5pPr indent="-338772" lvl="4" marL="2286000" marR="0" rtl="0" algn="l">
              <a:lnSpc>
                <a:spcPct val="90000"/>
              </a:lnSpc>
              <a:spcBef>
                <a:spcPts val="500"/>
              </a:spcBef>
              <a:spcAft>
                <a:spcPts val="0"/>
              </a:spcAft>
              <a:buClr>
                <a:schemeClr val="dk1"/>
              </a:buClr>
              <a:buSzPts val="1735"/>
              <a:buFont typeface="Arial"/>
              <a:buChar char="•"/>
              <a:defRPr b="0" i="0" sz="1735"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2" name="Google Shape;92;p20"/>
          <p:cNvSpPr txBox="1"/>
          <p:nvPr>
            <p:ph idx="10" type="dt"/>
          </p:nvPr>
        </p:nvSpPr>
        <p:spPr>
          <a:xfrm>
            <a:off x="838200" y="6356351"/>
            <a:ext cx="2743200" cy="366183"/>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3" name="Google Shape;93;p20"/>
          <p:cNvSpPr txBox="1"/>
          <p:nvPr>
            <p:ph idx="11" type="ftr"/>
          </p:nvPr>
        </p:nvSpPr>
        <p:spPr>
          <a:xfrm>
            <a:off x="4038600" y="6356351"/>
            <a:ext cx="4114800" cy="366183"/>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4" name="Google Shape;94;p20"/>
          <p:cNvSpPr txBox="1"/>
          <p:nvPr>
            <p:ph idx="12" type="sldNum"/>
          </p:nvPr>
        </p:nvSpPr>
        <p:spPr>
          <a:xfrm>
            <a:off x="8610600" y="6356351"/>
            <a:ext cx="2743200" cy="366183"/>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95" name="Shape 95"/>
        <p:cNvGrpSpPr/>
        <p:nvPr/>
      </p:nvGrpSpPr>
      <p:grpSpPr>
        <a:xfrm>
          <a:off x="0" y="0"/>
          <a:ext cx="0" cy="0"/>
          <a:chOff x="0" y="0"/>
          <a:chExt cx="0" cy="0"/>
        </a:xfrm>
      </p:grpSpPr>
      <p:sp>
        <p:nvSpPr>
          <p:cNvPr id="96" name="Google Shape;96;p31"/>
          <p:cNvSpPr txBox="1"/>
          <p:nvPr>
            <p:ph idx="1" type="subTitle"/>
          </p:nvPr>
        </p:nvSpPr>
        <p:spPr>
          <a:xfrm>
            <a:off x="1524000" y="3602037"/>
            <a:ext cx="9144000" cy="1655763"/>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97" name="Google Shape;97;p31"/>
          <p:cNvSpPr txBox="1"/>
          <p:nvPr>
            <p:ph type="title"/>
          </p:nvPr>
        </p:nvSpPr>
        <p:spPr>
          <a:xfrm>
            <a:off x="838200" y="657982"/>
            <a:ext cx="10515600" cy="745067"/>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1pPr>
            <a:lvl2pPr lvl="1"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9pPr>
          </a:lstStyle>
          <a:p/>
        </p:txBody>
      </p:sp>
      <p:sp>
        <p:nvSpPr>
          <p:cNvPr id="98" name="Google Shape;98;p31"/>
          <p:cNvSpPr txBox="1"/>
          <p:nvPr>
            <p:ph idx="10" type="dt"/>
          </p:nvPr>
        </p:nvSpPr>
        <p:spPr>
          <a:xfrm>
            <a:off x="838200" y="6356351"/>
            <a:ext cx="2743200" cy="366183"/>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9" name="Google Shape;99;p31"/>
          <p:cNvSpPr txBox="1"/>
          <p:nvPr>
            <p:ph idx="11" type="ftr"/>
          </p:nvPr>
        </p:nvSpPr>
        <p:spPr>
          <a:xfrm>
            <a:off x="4038600" y="6356351"/>
            <a:ext cx="4114800" cy="366183"/>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0" name="Google Shape;100;p31"/>
          <p:cNvSpPr txBox="1"/>
          <p:nvPr>
            <p:ph idx="12" type="sldNum"/>
          </p:nvPr>
        </p:nvSpPr>
        <p:spPr>
          <a:xfrm>
            <a:off x="8610600" y="6356351"/>
            <a:ext cx="2743200" cy="366183"/>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1" name="Shape 101"/>
        <p:cNvGrpSpPr/>
        <p:nvPr/>
      </p:nvGrpSpPr>
      <p:grpSpPr>
        <a:xfrm>
          <a:off x="0" y="0"/>
          <a:ext cx="0" cy="0"/>
          <a:chOff x="0" y="0"/>
          <a:chExt cx="0" cy="0"/>
        </a:xfrm>
      </p:grpSpPr>
      <p:sp>
        <p:nvSpPr>
          <p:cNvPr id="102" name="Google Shape;102;p32"/>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1pPr>
            <a:lvl2pPr lvl="1"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9pPr>
          </a:lstStyle>
          <a:p/>
        </p:txBody>
      </p:sp>
      <p:sp>
        <p:nvSpPr>
          <p:cNvPr id="103" name="Google Shape;103;p32"/>
          <p:cNvSpPr txBox="1"/>
          <p:nvPr>
            <p:ph idx="1" type="body"/>
          </p:nvPr>
        </p:nvSpPr>
        <p:spPr>
          <a:xfrm>
            <a:off x="838200" y="1825624"/>
            <a:ext cx="5181600" cy="4351339"/>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42900" lvl="1" marL="914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38772" lvl="3" marL="1828800" marR="0" rtl="0" algn="l">
              <a:lnSpc>
                <a:spcPct val="90000"/>
              </a:lnSpc>
              <a:spcBef>
                <a:spcPts val="500"/>
              </a:spcBef>
              <a:spcAft>
                <a:spcPts val="0"/>
              </a:spcAft>
              <a:buClr>
                <a:schemeClr val="dk1"/>
              </a:buClr>
              <a:buSzPts val="1735"/>
              <a:buFont typeface="Arial"/>
              <a:buChar char="•"/>
              <a:defRPr b="0" i="0" sz="1735" u="none" cap="none" strike="noStrike">
                <a:solidFill>
                  <a:schemeClr val="dk1"/>
                </a:solidFill>
                <a:latin typeface="Calibri"/>
                <a:ea typeface="Calibri"/>
                <a:cs typeface="Calibri"/>
                <a:sym typeface="Calibri"/>
              </a:defRPr>
            </a:lvl4pPr>
            <a:lvl5pPr indent="-338772" lvl="4" marL="2286000" marR="0" rtl="0" algn="l">
              <a:lnSpc>
                <a:spcPct val="90000"/>
              </a:lnSpc>
              <a:spcBef>
                <a:spcPts val="500"/>
              </a:spcBef>
              <a:spcAft>
                <a:spcPts val="0"/>
              </a:spcAft>
              <a:buClr>
                <a:schemeClr val="dk1"/>
              </a:buClr>
              <a:buSzPts val="1735"/>
              <a:buFont typeface="Arial"/>
              <a:buChar char="•"/>
              <a:defRPr b="0" i="0" sz="1735"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4" name="Google Shape;104;p32"/>
          <p:cNvSpPr txBox="1"/>
          <p:nvPr>
            <p:ph idx="2" type="body"/>
          </p:nvPr>
        </p:nvSpPr>
        <p:spPr>
          <a:xfrm>
            <a:off x="6172200" y="1825624"/>
            <a:ext cx="5181600" cy="4351339"/>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42900" lvl="1" marL="914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38772" lvl="3" marL="1828800" marR="0" rtl="0" algn="l">
              <a:lnSpc>
                <a:spcPct val="90000"/>
              </a:lnSpc>
              <a:spcBef>
                <a:spcPts val="500"/>
              </a:spcBef>
              <a:spcAft>
                <a:spcPts val="0"/>
              </a:spcAft>
              <a:buClr>
                <a:schemeClr val="dk1"/>
              </a:buClr>
              <a:buSzPts val="1735"/>
              <a:buFont typeface="Arial"/>
              <a:buChar char="•"/>
              <a:defRPr b="0" i="0" sz="1735" u="none" cap="none" strike="noStrike">
                <a:solidFill>
                  <a:schemeClr val="dk1"/>
                </a:solidFill>
                <a:latin typeface="Calibri"/>
                <a:ea typeface="Calibri"/>
                <a:cs typeface="Calibri"/>
                <a:sym typeface="Calibri"/>
              </a:defRPr>
            </a:lvl4pPr>
            <a:lvl5pPr indent="-338772" lvl="4" marL="2286000" marR="0" rtl="0" algn="l">
              <a:lnSpc>
                <a:spcPct val="90000"/>
              </a:lnSpc>
              <a:spcBef>
                <a:spcPts val="500"/>
              </a:spcBef>
              <a:spcAft>
                <a:spcPts val="0"/>
              </a:spcAft>
              <a:buClr>
                <a:schemeClr val="dk1"/>
              </a:buClr>
              <a:buSzPts val="1735"/>
              <a:buFont typeface="Arial"/>
              <a:buChar char="•"/>
              <a:defRPr b="0" i="0" sz="1735"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5" name="Google Shape;105;p32"/>
          <p:cNvSpPr txBox="1"/>
          <p:nvPr>
            <p:ph idx="10" type="dt"/>
          </p:nvPr>
        </p:nvSpPr>
        <p:spPr>
          <a:xfrm>
            <a:off x="838200" y="6356351"/>
            <a:ext cx="2743200" cy="366183"/>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6" name="Google Shape;106;p32"/>
          <p:cNvSpPr txBox="1"/>
          <p:nvPr>
            <p:ph idx="11" type="ftr"/>
          </p:nvPr>
        </p:nvSpPr>
        <p:spPr>
          <a:xfrm>
            <a:off x="4038600" y="6356351"/>
            <a:ext cx="4114800" cy="366183"/>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7" name="Google Shape;107;p32"/>
          <p:cNvSpPr txBox="1"/>
          <p:nvPr>
            <p:ph idx="12" type="sldNum"/>
          </p:nvPr>
        </p:nvSpPr>
        <p:spPr>
          <a:xfrm>
            <a:off x="8610600" y="6356351"/>
            <a:ext cx="2743200" cy="366183"/>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Play"/>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757575"/>
              </a:buClr>
              <a:buSzPts val="2400"/>
              <a:buNone/>
              <a:defRPr sz="2400">
                <a:solidFill>
                  <a:srgbClr val="757575"/>
                </a:solidFill>
              </a:defRPr>
            </a:lvl1pPr>
            <a:lvl2pPr indent="-228600" lvl="1" marL="914400" algn="l">
              <a:lnSpc>
                <a:spcPct val="90000"/>
              </a:lnSpc>
              <a:spcBef>
                <a:spcPts val="500"/>
              </a:spcBef>
              <a:spcAft>
                <a:spcPts val="0"/>
              </a:spcAft>
              <a:buClr>
                <a:srgbClr val="757575"/>
              </a:buClr>
              <a:buSzPts val="2000"/>
              <a:buNone/>
              <a:defRPr sz="2000">
                <a:solidFill>
                  <a:srgbClr val="757575"/>
                </a:solidFill>
              </a:defRPr>
            </a:lvl2pPr>
            <a:lvl3pPr indent="-228600" lvl="2" marL="1371600" algn="l">
              <a:lnSpc>
                <a:spcPct val="90000"/>
              </a:lnSpc>
              <a:spcBef>
                <a:spcPts val="500"/>
              </a:spcBef>
              <a:spcAft>
                <a:spcPts val="0"/>
              </a:spcAft>
              <a:buClr>
                <a:srgbClr val="757575"/>
              </a:buClr>
              <a:buSzPts val="1800"/>
              <a:buNone/>
              <a:defRPr sz="1800">
                <a:solidFill>
                  <a:srgbClr val="757575"/>
                </a:solidFill>
              </a:defRPr>
            </a:lvl3pPr>
            <a:lvl4pPr indent="-228600" lvl="3" marL="1828800" algn="l">
              <a:lnSpc>
                <a:spcPct val="90000"/>
              </a:lnSpc>
              <a:spcBef>
                <a:spcPts val="500"/>
              </a:spcBef>
              <a:spcAft>
                <a:spcPts val="0"/>
              </a:spcAft>
              <a:buClr>
                <a:srgbClr val="757575"/>
              </a:buClr>
              <a:buSzPts val="1600"/>
              <a:buNone/>
              <a:defRPr sz="1600">
                <a:solidFill>
                  <a:srgbClr val="757575"/>
                </a:solidFill>
              </a:defRPr>
            </a:lvl4pPr>
            <a:lvl5pPr indent="-228600" lvl="4" marL="2286000" algn="l">
              <a:lnSpc>
                <a:spcPct val="90000"/>
              </a:lnSpc>
              <a:spcBef>
                <a:spcPts val="500"/>
              </a:spcBef>
              <a:spcAft>
                <a:spcPts val="0"/>
              </a:spcAft>
              <a:buClr>
                <a:srgbClr val="757575"/>
              </a:buClr>
              <a:buSzPts val="1600"/>
              <a:buNone/>
              <a:defRPr sz="1600">
                <a:solidFill>
                  <a:srgbClr val="757575"/>
                </a:solidFill>
              </a:defRPr>
            </a:lvl5pPr>
            <a:lvl6pPr indent="-228600" lvl="5" marL="2743200" algn="l">
              <a:lnSpc>
                <a:spcPct val="90000"/>
              </a:lnSpc>
              <a:spcBef>
                <a:spcPts val="500"/>
              </a:spcBef>
              <a:spcAft>
                <a:spcPts val="0"/>
              </a:spcAft>
              <a:buClr>
                <a:srgbClr val="757575"/>
              </a:buClr>
              <a:buSzPts val="1600"/>
              <a:buNone/>
              <a:defRPr sz="1600">
                <a:solidFill>
                  <a:srgbClr val="757575"/>
                </a:solidFill>
              </a:defRPr>
            </a:lvl6pPr>
            <a:lvl7pPr indent="-228600" lvl="6" marL="3200400" algn="l">
              <a:lnSpc>
                <a:spcPct val="90000"/>
              </a:lnSpc>
              <a:spcBef>
                <a:spcPts val="500"/>
              </a:spcBef>
              <a:spcAft>
                <a:spcPts val="0"/>
              </a:spcAft>
              <a:buClr>
                <a:srgbClr val="757575"/>
              </a:buClr>
              <a:buSzPts val="1600"/>
              <a:buNone/>
              <a:defRPr sz="1600">
                <a:solidFill>
                  <a:srgbClr val="757575"/>
                </a:solidFill>
              </a:defRPr>
            </a:lvl7pPr>
            <a:lvl8pPr indent="-228600" lvl="7" marL="3657600" algn="l">
              <a:lnSpc>
                <a:spcPct val="90000"/>
              </a:lnSpc>
              <a:spcBef>
                <a:spcPts val="500"/>
              </a:spcBef>
              <a:spcAft>
                <a:spcPts val="0"/>
              </a:spcAft>
              <a:buClr>
                <a:srgbClr val="757575"/>
              </a:buClr>
              <a:buSzPts val="1600"/>
              <a:buNone/>
              <a:defRPr sz="1600">
                <a:solidFill>
                  <a:srgbClr val="757575"/>
                </a:solidFill>
              </a:defRPr>
            </a:lvl8pPr>
            <a:lvl9pPr indent="-228600" lvl="8" marL="4114800" algn="l">
              <a:lnSpc>
                <a:spcPct val="90000"/>
              </a:lnSpc>
              <a:spcBef>
                <a:spcPts val="500"/>
              </a:spcBef>
              <a:spcAft>
                <a:spcPts val="0"/>
              </a:spcAft>
              <a:buClr>
                <a:srgbClr val="757575"/>
              </a:buClr>
              <a:buSzPts val="1600"/>
              <a:buNone/>
              <a:defRPr sz="1600">
                <a:solidFill>
                  <a:srgbClr val="757575"/>
                </a:solidFill>
              </a:defRPr>
            </a:lvl9pPr>
          </a:lstStyle>
          <a:p/>
        </p:txBody>
      </p:sp>
      <p:sp>
        <p:nvSpPr>
          <p:cNvPr id="30" name="Google Shape;30;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2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2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2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2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2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8"/>
          <p:cNvSpPr/>
          <p:nvPr>
            <p:ph idx="2" type="pic"/>
          </p:nvPr>
        </p:nvSpPr>
        <p:spPr>
          <a:xfrm>
            <a:off x="5183188" y="987425"/>
            <a:ext cx="6172200" cy="4873625"/>
          </a:xfrm>
          <a:prstGeom prst="rect">
            <a:avLst/>
          </a:prstGeom>
          <a:noFill/>
          <a:ln>
            <a:noFill/>
          </a:ln>
        </p:spPr>
      </p:sp>
      <p:sp>
        <p:nvSpPr>
          <p:cNvPr id="68" name="Google Shape;68;p2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Play"/>
              <a:buNone/>
              <a:defRPr b="0" i="0" sz="4400" u="none" cap="none" strike="noStrike">
                <a:solidFill>
                  <a:schemeClr val="dk1"/>
                </a:solidFill>
                <a:latin typeface="Play"/>
                <a:ea typeface="Play"/>
                <a:cs typeface="Play"/>
                <a:sym typeface="Pl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7575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7575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88" name="Shape 88"/>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2" r:id="rId2"/>
    <p:sldLayoutId id="2147483663" r:id="rId3"/>
    <p:sldLayoutId id="2147483664"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3.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1" name="Shape 111"/>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3" name="Shape 163"/>
        <p:cNvGrpSpPr/>
        <p:nvPr/>
      </p:nvGrpSpPr>
      <p:grpSpPr>
        <a:xfrm>
          <a:off x="0" y="0"/>
          <a:ext cx="0" cy="0"/>
          <a:chOff x="0" y="0"/>
          <a:chExt cx="0" cy="0"/>
        </a:xfrm>
      </p:grpSpPr>
      <p:sp>
        <p:nvSpPr>
          <p:cNvPr id="164" name="Google Shape;164;g3554470c2e3_9_18"/>
          <p:cNvSpPr txBox="1"/>
          <p:nvPr/>
        </p:nvSpPr>
        <p:spPr>
          <a:xfrm>
            <a:off x="946800" y="2902200"/>
            <a:ext cx="10298400" cy="1053600"/>
          </a:xfrm>
          <a:prstGeom prst="rect">
            <a:avLst/>
          </a:prstGeom>
          <a:noFill/>
          <a:ln>
            <a:noFill/>
          </a:ln>
        </p:spPr>
        <p:txBody>
          <a:bodyPr anchorCtr="0" anchor="b" bIns="60950" lIns="121900" spcFirstLastPara="1" rIns="121900" wrap="square" tIns="60950">
            <a:normAutofit fontScale="85000" lnSpcReduction="20000"/>
          </a:bodyPr>
          <a:lstStyle/>
          <a:p>
            <a:pPr indent="0" lvl="0" marL="0" marR="0" rtl="0" algn="ctr">
              <a:lnSpc>
                <a:spcPct val="90000"/>
              </a:lnSpc>
              <a:spcBef>
                <a:spcPts val="0"/>
              </a:spcBef>
              <a:spcAft>
                <a:spcPts val="0"/>
              </a:spcAft>
              <a:buClr>
                <a:srgbClr val="FFFF00"/>
              </a:buClr>
              <a:buSzPct val="100000"/>
              <a:buFont typeface="Calibri"/>
              <a:buNone/>
            </a:pPr>
            <a:r>
              <a:rPr b="1" i="0" lang="en-US" sz="9465" u="none" cap="none" strike="noStrike">
                <a:solidFill>
                  <a:srgbClr val="FFFF00"/>
                </a:solidFill>
                <a:latin typeface="Arial"/>
                <a:ea typeface="Arial"/>
                <a:cs typeface="Arial"/>
                <a:sym typeface="Arial"/>
              </a:rPr>
              <a:t>4. Nguyên nhân </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8" name="Shape 168"/>
        <p:cNvGrpSpPr/>
        <p:nvPr/>
      </p:nvGrpSpPr>
      <p:grpSpPr>
        <a:xfrm>
          <a:off x="0" y="0"/>
          <a:ext cx="0" cy="0"/>
          <a:chOff x="0" y="0"/>
          <a:chExt cx="0" cy="0"/>
        </a:xfrm>
      </p:grpSpPr>
      <p:sp>
        <p:nvSpPr>
          <p:cNvPr id="169" name="Google Shape;169;g3554470c2e3_4_60"/>
          <p:cNvSpPr txBox="1"/>
          <p:nvPr>
            <p:ph type="title"/>
          </p:nvPr>
        </p:nvSpPr>
        <p:spPr>
          <a:xfrm>
            <a:off x="838200" y="585344"/>
            <a:ext cx="10515600" cy="999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en-US">
                <a:latin typeface="Arial"/>
                <a:ea typeface="Arial"/>
                <a:cs typeface="Arial"/>
                <a:sym typeface="Arial"/>
              </a:rPr>
              <a:t>4. Nguyên nhân</a:t>
            </a:r>
            <a:endParaRPr b="1">
              <a:latin typeface="Arial"/>
              <a:ea typeface="Arial"/>
              <a:cs typeface="Arial"/>
              <a:sym typeface="Arial"/>
            </a:endParaRPr>
          </a:p>
        </p:txBody>
      </p:sp>
      <p:sp>
        <p:nvSpPr>
          <p:cNvPr id="170" name="Google Shape;170;g3554470c2e3_4_60"/>
          <p:cNvSpPr/>
          <p:nvPr/>
        </p:nvSpPr>
        <p:spPr>
          <a:xfrm>
            <a:off x="3598171" y="2019222"/>
            <a:ext cx="4233900" cy="4233900"/>
          </a:xfrm>
          <a:custGeom>
            <a:rect b="b" l="l" r="r" t="t"/>
            <a:pathLst>
              <a:path extrusionOk="0" h="120000" w="120000">
                <a:moveTo>
                  <a:pt x="83387" y="4745"/>
                </a:moveTo>
                <a:lnTo>
                  <a:pt x="83387" y="4745"/>
                </a:lnTo>
                <a:cubicBezTo>
                  <a:pt x="93987" y="9231"/>
                  <a:pt x="103072" y="16672"/>
                  <a:pt x="109560" y="26179"/>
                </a:cubicBezTo>
              </a:path>
            </a:pathLst>
          </a:custGeom>
          <a:noFill/>
          <a:ln cap="flat" cmpd="sng" w="9525">
            <a:solidFill>
              <a:srgbClr val="12608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g3554470c2e3_4_60"/>
          <p:cNvSpPr/>
          <p:nvPr/>
        </p:nvSpPr>
        <p:spPr>
          <a:xfrm>
            <a:off x="3598050" y="2019225"/>
            <a:ext cx="4233900" cy="4233900"/>
          </a:xfrm>
          <a:custGeom>
            <a:rect b="b" l="l" r="r" t="t"/>
            <a:pathLst>
              <a:path extrusionOk="0" h="120000" w="120000">
                <a:moveTo>
                  <a:pt x="119917" y="56837"/>
                </a:moveTo>
                <a:cubicBezTo>
                  <a:pt x="120597" y="69722"/>
                  <a:pt x="117105" y="82483"/>
                  <a:pt x="109960" y="93226"/>
                </a:cubicBezTo>
              </a:path>
            </a:pathLst>
          </a:custGeom>
          <a:noFill/>
          <a:ln cap="flat" cmpd="sng" w="9525">
            <a:solidFill>
              <a:srgbClr val="12608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g3554470c2e3_4_60"/>
          <p:cNvSpPr/>
          <p:nvPr/>
        </p:nvSpPr>
        <p:spPr>
          <a:xfrm>
            <a:off x="6046171" y="5195027"/>
            <a:ext cx="1627800" cy="1058100"/>
          </a:xfrm>
          <a:prstGeom prst="roundRect">
            <a:avLst>
              <a:gd fmla="val 16667" name="adj"/>
            </a:avLst>
          </a:prstGeom>
          <a:solidFill>
            <a:srgbClr val="12608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g3554470c2e3_4_60"/>
          <p:cNvSpPr txBox="1"/>
          <p:nvPr/>
        </p:nvSpPr>
        <p:spPr>
          <a:xfrm>
            <a:off x="6097774" y="5246630"/>
            <a:ext cx="1524600" cy="954900"/>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Clr>
                <a:srgbClr val="000000"/>
              </a:buClr>
              <a:buSzPts val="1500"/>
              <a:buFont typeface="Arial"/>
              <a:buNone/>
            </a:pPr>
            <a:r>
              <a:rPr b="0" i="0" lang="en-US" sz="1500" u="none" cap="none" strike="noStrike">
                <a:solidFill>
                  <a:schemeClr val="lt1"/>
                </a:solidFill>
                <a:latin typeface="Arial"/>
                <a:ea typeface="Arial"/>
                <a:cs typeface="Arial"/>
                <a:sym typeface="Arial"/>
              </a:rPr>
              <a:t>Dựa hoàn toàn vào sức người.</a:t>
            </a:r>
            <a:endParaRPr b="0" i="0" sz="1400" u="none" cap="none" strike="noStrike">
              <a:solidFill>
                <a:schemeClr val="lt1"/>
              </a:solidFill>
              <a:latin typeface="Arial"/>
              <a:ea typeface="Arial"/>
              <a:cs typeface="Arial"/>
              <a:sym typeface="Arial"/>
            </a:endParaRPr>
          </a:p>
        </p:txBody>
      </p:sp>
      <p:sp>
        <p:nvSpPr>
          <p:cNvPr id="174" name="Google Shape;174;g3554470c2e3_4_60"/>
          <p:cNvSpPr/>
          <p:nvPr/>
        </p:nvSpPr>
        <p:spPr>
          <a:xfrm>
            <a:off x="3598171" y="2019222"/>
            <a:ext cx="4233900" cy="4233900"/>
          </a:xfrm>
          <a:custGeom>
            <a:rect b="b" l="l" r="r" t="t"/>
            <a:pathLst>
              <a:path extrusionOk="0" h="120000" w="120000">
                <a:moveTo>
                  <a:pt x="71960" y="118796"/>
                </a:moveTo>
                <a:cubicBezTo>
                  <a:pt x="64068" y="120401"/>
                  <a:pt x="55933" y="120401"/>
                  <a:pt x="48041" y="118796"/>
                </a:cubicBezTo>
              </a:path>
            </a:pathLst>
          </a:custGeom>
          <a:noFill/>
          <a:ln cap="flat" cmpd="sng" w="9525">
            <a:solidFill>
              <a:srgbClr val="12608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g3554470c2e3_4_60"/>
          <p:cNvSpPr/>
          <p:nvPr/>
        </p:nvSpPr>
        <p:spPr>
          <a:xfrm>
            <a:off x="3598171" y="2019222"/>
            <a:ext cx="4233900" cy="4233900"/>
          </a:xfrm>
          <a:custGeom>
            <a:rect b="b" l="l" r="r" t="t"/>
            <a:pathLst>
              <a:path extrusionOk="0" h="120000" w="120000">
                <a:moveTo>
                  <a:pt x="10040" y="93227"/>
                </a:moveTo>
                <a:lnTo>
                  <a:pt x="10040" y="93227"/>
                </a:lnTo>
                <a:cubicBezTo>
                  <a:pt x="2895" y="82483"/>
                  <a:pt x="-597" y="69722"/>
                  <a:pt x="83" y="56838"/>
                </a:cubicBezTo>
              </a:path>
            </a:pathLst>
          </a:custGeom>
          <a:noFill/>
          <a:ln cap="flat" cmpd="sng" w="9525">
            <a:solidFill>
              <a:srgbClr val="12608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g3554470c2e3_4_60"/>
          <p:cNvSpPr/>
          <p:nvPr/>
        </p:nvSpPr>
        <p:spPr>
          <a:xfrm>
            <a:off x="3598171" y="2019222"/>
            <a:ext cx="4233900" cy="4233900"/>
          </a:xfrm>
          <a:custGeom>
            <a:rect b="b" l="l" r="r" t="t"/>
            <a:pathLst>
              <a:path extrusionOk="0" h="120000" w="120000">
                <a:moveTo>
                  <a:pt x="10441" y="26179"/>
                </a:moveTo>
                <a:lnTo>
                  <a:pt x="10441" y="26179"/>
                </a:lnTo>
                <a:cubicBezTo>
                  <a:pt x="16929" y="16672"/>
                  <a:pt x="26014" y="9232"/>
                  <a:pt x="36614" y="4745"/>
                </a:cubicBezTo>
              </a:path>
            </a:pathLst>
          </a:custGeom>
          <a:noFill/>
          <a:ln cap="flat" cmpd="sng" w="9525">
            <a:solidFill>
              <a:srgbClr val="12608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g3554470c2e3_4_60"/>
          <p:cNvSpPr/>
          <p:nvPr/>
        </p:nvSpPr>
        <p:spPr>
          <a:xfrm rot="-1959650">
            <a:off x="3598023" y="2019265"/>
            <a:ext cx="4233739" cy="4233739"/>
          </a:xfrm>
          <a:custGeom>
            <a:rect b="b" l="l" r="r" t="t"/>
            <a:pathLst>
              <a:path extrusionOk="0" h="120000" w="120000">
                <a:moveTo>
                  <a:pt x="119917" y="56837"/>
                </a:moveTo>
                <a:cubicBezTo>
                  <a:pt x="120597" y="69722"/>
                  <a:pt x="117105" y="82483"/>
                  <a:pt x="109960" y="93226"/>
                </a:cubicBezTo>
              </a:path>
            </a:pathLst>
          </a:custGeom>
          <a:noFill/>
          <a:ln cap="flat" cmpd="sng" w="9525">
            <a:solidFill>
              <a:srgbClr val="12608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g3554470c2e3_4_60"/>
          <p:cNvSpPr/>
          <p:nvPr/>
        </p:nvSpPr>
        <p:spPr>
          <a:xfrm rot="-6035503">
            <a:off x="3597979" y="2019239"/>
            <a:ext cx="4233735" cy="4233735"/>
          </a:xfrm>
          <a:custGeom>
            <a:rect b="b" l="l" r="r" t="t"/>
            <a:pathLst>
              <a:path extrusionOk="0" h="120000" w="120000">
                <a:moveTo>
                  <a:pt x="119917" y="56837"/>
                </a:moveTo>
                <a:cubicBezTo>
                  <a:pt x="120597" y="69722"/>
                  <a:pt x="117105" y="82483"/>
                  <a:pt x="109960" y="93226"/>
                </a:cubicBezTo>
              </a:path>
            </a:pathLst>
          </a:custGeom>
          <a:noFill/>
          <a:ln cap="flat" cmpd="sng" w="9525">
            <a:solidFill>
              <a:srgbClr val="12608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g3554470c2e3_4_60"/>
          <p:cNvSpPr/>
          <p:nvPr/>
        </p:nvSpPr>
        <p:spPr>
          <a:xfrm rot="-7031271">
            <a:off x="3597930" y="2019301"/>
            <a:ext cx="4233663" cy="4233663"/>
          </a:xfrm>
          <a:custGeom>
            <a:rect b="b" l="l" r="r" t="t"/>
            <a:pathLst>
              <a:path extrusionOk="0" h="120000" w="120000">
                <a:moveTo>
                  <a:pt x="119917" y="56837"/>
                </a:moveTo>
                <a:cubicBezTo>
                  <a:pt x="120597" y="69722"/>
                  <a:pt x="117105" y="82483"/>
                  <a:pt x="109960" y="93226"/>
                </a:cubicBezTo>
              </a:path>
            </a:pathLst>
          </a:custGeom>
          <a:noFill/>
          <a:ln cap="flat" cmpd="sng" w="9525">
            <a:solidFill>
              <a:srgbClr val="12608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g3554470c2e3_4_60"/>
          <p:cNvSpPr/>
          <p:nvPr/>
        </p:nvSpPr>
        <p:spPr>
          <a:xfrm rot="1909504">
            <a:off x="3598119" y="2019223"/>
            <a:ext cx="4233801" cy="4233801"/>
          </a:xfrm>
          <a:custGeom>
            <a:rect b="b" l="l" r="r" t="t"/>
            <a:pathLst>
              <a:path extrusionOk="0" h="120000" w="120000">
                <a:moveTo>
                  <a:pt x="10040" y="93227"/>
                </a:moveTo>
                <a:lnTo>
                  <a:pt x="10040" y="93227"/>
                </a:lnTo>
                <a:cubicBezTo>
                  <a:pt x="2895" y="82483"/>
                  <a:pt x="-597" y="69722"/>
                  <a:pt x="83" y="56838"/>
                </a:cubicBezTo>
              </a:path>
            </a:pathLst>
          </a:custGeom>
          <a:noFill/>
          <a:ln cap="flat" cmpd="sng" w="9525">
            <a:solidFill>
              <a:srgbClr val="12608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g3554470c2e3_4_60"/>
          <p:cNvSpPr/>
          <p:nvPr/>
        </p:nvSpPr>
        <p:spPr>
          <a:xfrm rot="-2700000">
            <a:off x="3598136" y="2019306"/>
            <a:ext cx="4233731" cy="4233731"/>
          </a:xfrm>
          <a:custGeom>
            <a:rect b="b" l="l" r="r" t="t"/>
            <a:pathLst>
              <a:path extrusionOk="0" h="120000" w="120000">
                <a:moveTo>
                  <a:pt x="10040" y="93227"/>
                </a:moveTo>
                <a:lnTo>
                  <a:pt x="10040" y="93227"/>
                </a:lnTo>
                <a:cubicBezTo>
                  <a:pt x="2895" y="82483"/>
                  <a:pt x="-597" y="69722"/>
                  <a:pt x="83" y="56838"/>
                </a:cubicBezTo>
              </a:path>
            </a:pathLst>
          </a:custGeom>
          <a:noFill/>
          <a:ln cap="flat" cmpd="sng" w="9525">
            <a:solidFill>
              <a:srgbClr val="12608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g3554470c2e3_4_60"/>
          <p:cNvSpPr/>
          <p:nvPr/>
        </p:nvSpPr>
        <p:spPr>
          <a:xfrm rot="-6858674">
            <a:off x="3598090" y="2019283"/>
            <a:ext cx="4233737" cy="4233737"/>
          </a:xfrm>
          <a:custGeom>
            <a:rect b="b" l="l" r="r" t="t"/>
            <a:pathLst>
              <a:path extrusionOk="0" h="120000" w="120000">
                <a:moveTo>
                  <a:pt x="10040" y="93227"/>
                </a:moveTo>
                <a:lnTo>
                  <a:pt x="10040" y="93227"/>
                </a:lnTo>
                <a:cubicBezTo>
                  <a:pt x="2895" y="82483"/>
                  <a:pt x="-597" y="69722"/>
                  <a:pt x="83" y="56838"/>
                </a:cubicBezTo>
              </a:path>
            </a:pathLst>
          </a:custGeom>
          <a:noFill/>
          <a:ln cap="flat" cmpd="sng" w="9525">
            <a:solidFill>
              <a:srgbClr val="12608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3" name="Google Shape;183;g3554470c2e3_4_60"/>
          <p:cNvGrpSpPr/>
          <p:nvPr/>
        </p:nvGrpSpPr>
        <p:grpSpPr>
          <a:xfrm>
            <a:off x="2980071" y="4608302"/>
            <a:ext cx="1627800" cy="1058100"/>
            <a:chOff x="414396" y="3184952"/>
            <a:chExt cx="1627800" cy="1058100"/>
          </a:xfrm>
        </p:grpSpPr>
        <p:sp>
          <p:nvSpPr>
            <p:cNvPr id="184" name="Google Shape;184;g3554470c2e3_4_60"/>
            <p:cNvSpPr/>
            <p:nvPr/>
          </p:nvSpPr>
          <p:spPr>
            <a:xfrm>
              <a:off x="414396" y="3184952"/>
              <a:ext cx="1627800" cy="1058100"/>
            </a:xfrm>
            <a:prstGeom prst="roundRect">
              <a:avLst>
                <a:gd fmla="val 16667" name="adj"/>
              </a:avLst>
            </a:prstGeom>
            <a:solidFill>
              <a:srgbClr val="12608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g3554470c2e3_4_60"/>
            <p:cNvSpPr txBox="1"/>
            <p:nvPr/>
          </p:nvSpPr>
          <p:spPr>
            <a:xfrm>
              <a:off x="465999" y="3236555"/>
              <a:ext cx="1524600" cy="954900"/>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Clr>
                  <a:srgbClr val="000000"/>
                </a:buClr>
                <a:buSzPts val="1500"/>
                <a:buFont typeface="Arial"/>
                <a:buNone/>
              </a:pPr>
              <a:r>
                <a:rPr b="0" i="0" lang="en-US" sz="1500" u="none" cap="none" strike="noStrike">
                  <a:solidFill>
                    <a:schemeClr val="lt1"/>
                  </a:solidFill>
                  <a:latin typeface="Arial"/>
                  <a:ea typeface="Arial"/>
                  <a:cs typeface="Arial"/>
                  <a:sym typeface="Arial"/>
                </a:rPr>
                <a:t>Hạn chế về mặt thiết bị.</a:t>
              </a:r>
              <a:endParaRPr b="0" i="0" sz="1400" u="none" cap="none" strike="noStrike">
                <a:solidFill>
                  <a:schemeClr val="lt1"/>
                </a:solidFill>
                <a:latin typeface="Arial"/>
                <a:ea typeface="Arial"/>
                <a:cs typeface="Arial"/>
                <a:sym typeface="Arial"/>
              </a:endParaRPr>
            </a:p>
          </p:txBody>
        </p:sp>
      </p:grpSp>
      <p:grpSp>
        <p:nvGrpSpPr>
          <p:cNvPr id="186" name="Google Shape;186;g3554470c2e3_4_60"/>
          <p:cNvGrpSpPr/>
          <p:nvPr/>
        </p:nvGrpSpPr>
        <p:grpSpPr>
          <a:xfrm>
            <a:off x="3535746" y="2101952"/>
            <a:ext cx="1627800" cy="1058100"/>
            <a:chOff x="414396" y="3184952"/>
            <a:chExt cx="1627800" cy="1058100"/>
          </a:xfrm>
        </p:grpSpPr>
        <p:sp>
          <p:nvSpPr>
            <p:cNvPr id="187" name="Google Shape;187;g3554470c2e3_4_60"/>
            <p:cNvSpPr/>
            <p:nvPr/>
          </p:nvSpPr>
          <p:spPr>
            <a:xfrm>
              <a:off x="414396" y="3184952"/>
              <a:ext cx="1627800" cy="1058100"/>
            </a:xfrm>
            <a:prstGeom prst="roundRect">
              <a:avLst>
                <a:gd fmla="val 16667" name="adj"/>
              </a:avLst>
            </a:prstGeom>
            <a:solidFill>
              <a:srgbClr val="12608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g3554470c2e3_4_60"/>
            <p:cNvSpPr txBox="1"/>
            <p:nvPr/>
          </p:nvSpPr>
          <p:spPr>
            <a:xfrm>
              <a:off x="465999" y="3236555"/>
              <a:ext cx="1524600" cy="954900"/>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Clr>
                  <a:srgbClr val="000000"/>
                </a:buClr>
                <a:buSzPts val="1500"/>
                <a:buFont typeface="Arial"/>
                <a:buNone/>
              </a:pPr>
              <a:r>
                <a:rPr b="0" i="0" lang="en-US" sz="1500" u="none" cap="none" strike="noStrike">
                  <a:solidFill>
                    <a:schemeClr val="lt1"/>
                  </a:solidFill>
                  <a:latin typeface="Arial"/>
                  <a:ea typeface="Arial"/>
                  <a:cs typeface="Arial"/>
                  <a:sym typeface="Arial"/>
                </a:rPr>
                <a:t>Chưa có công nghệ hỗ trợ phù hợp.</a:t>
              </a:r>
              <a:endParaRPr b="0" i="0" sz="1400" u="none" cap="none" strike="noStrike">
                <a:solidFill>
                  <a:schemeClr val="lt1"/>
                </a:solidFill>
                <a:latin typeface="Arial"/>
                <a:ea typeface="Arial"/>
                <a:cs typeface="Arial"/>
                <a:sym typeface="Arial"/>
              </a:endParaRPr>
            </a:p>
          </p:txBody>
        </p:sp>
      </p:grpSp>
      <p:grpSp>
        <p:nvGrpSpPr>
          <p:cNvPr id="189" name="Google Shape;189;g3554470c2e3_4_60"/>
          <p:cNvGrpSpPr/>
          <p:nvPr/>
        </p:nvGrpSpPr>
        <p:grpSpPr>
          <a:xfrm>
            <a:off x="6652946" y="2527890"/>
            <a:ext cx="1627800" cy="1058100"/>
            <a:chOff x="414396" y="3184952"/>
            <a:chExt cx="1627800" cy="1058100"/>
          </a:xfrm>
        </p:grpSpPr>
        <p:sp>
          <p:nvSpPr>
            <p:cNvPr id="190" name="Google Shape;190;g3554470c2e3_4_60"/>
            <p:cNvSpPr/>
            <p:nvPr/>
          </p:nvSpPr>
          <p:spPr>
            <a:xfrm>
              <a:off x="414396" y="3184952"/>
              <a:ext cx="1627800" cy="1058100"/>
            </a:xfrm>
            <a:prstGeom prst="roundRect">
              <a:avLst>
                <a:gd fmla="val 16667" name="adj"/>
              </a:avLst>
            </a:prstGeom>
            <a:solidFill>
              <a:srgbClr val="12608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g3554470c2e3_4_60"/>
            <p:cNvSpPr txBox="1"/>
            <p:nvPr/>
          </p:nvSpPr>
          <p:spPr>
            <a:xfrm>
              <a:off x="465999" y="3236555"/>
              <a:ext cx="1524600" cy="954900"/>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Clr>
                  <a:srgbClr val="000000"/>
                </a:buClr>
                <a:buSzPts val="1500"/>
                <a:buFont typeface="Arial"/>
                <a:buNone/>
              </a:pPr>
              <a:r>
                <a:rPr b="0" i="0" lang="en-US" sz="1500" u="none" cap="none" strike="noStrike">
                  <a:solidFill>
                    <a:schemeClr val="lt1"/>
                  </a:solidFill>
                  <a:latin typeface="Arial"/>
                  <a:ea typeface="Arial"/>
                  <a:cs typeface="Arial"/>
                  <a:sym typeface="Arial"/>
                </a:rPr>
                <a:t>Chưa có đơn vị cung cấp giải pháp tối ưu</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5" name="Shape 195"/>
        <p:cNvGrpSpPr/>
        <p:nvPr/>
      </p:nvGrpSpPr>
      <p:grpSpPr>
        <a:xfrm>
          <a:off x="0" y="0"/>
          <a:ext cx="0" cy="0"/>
          <a:chOff x="0" y="0"/>
          <a:chExt cx="0" cy="0"/>
        </a:xfrm>
      </p:grpSpPr>
      <p:sp>
        <p:nvSpPr>
          <p:cNvPr id="196" name="Google Shape;196;g3554470c2e3_9_22"/>
          <p:cNvSpPr txBox="1"/>
          <p:nvPr/>
        </p:nvSpPr>
        <p:spPr>
          <a:xfrm>
            <a:off x="946800" y="2902200"/>
            <a:ext cx="10298400" cy="1053600"/>
          </a:xfrm>
          <a:prstGeom prst="rect">
            <a:avLst/>
          </a:prstGeom>
          <a:noFill/>
          <a:ln>
            <a:noFill/>
          </a:ln>
        </p:spPr>
        <p:txBody>
          <a:bodyPr anchorCtr="0" anchor="b" bIns="60950" lIns="121900" spcFirstLastPara="1" rIns="121900" wrap="square" tIns="60950">
            <a:normAutofit fontScale="85000" lnSpcReduction="20000"/>
          </a:bodyPr>
          <a:lstStyle/>
          <a:p>
            <a:pPr indent="0" lvl="0" marL="0" marR="0" rtl="0" algn="ctr">
              <a:lnSpc>
                <a:spcPct val="90000"/>
              </a:lnSpc>
              <a:spcBef>
                <a:spcPts val="0"/>
              </a:spcBef>
              <a:spcAft>
                <a:spcPts val="0"/>
              </a:spcAft>
              <a:buClr>
                <a:srgbClr val="FFFF00"/>
              </a:buClr>
              <a:buSzPct val="100000"/>
              <a:buFont typeface="Calibri"/>
              <a:buNone/>
            </a:pPr>
            <a:r>
              <a:rPr b="1" i="0" lang="en-US" sz="9465" u="none" cap="none" strike="noStrike">
                <a:solidFill>
                  <a:srgbClr val="FFFF00"/>
                </a:solidFill>
                <a:latin typeface="Arial"/>
                <a:ea typeface="Arial"/>
                <a:cs typeface="Arial"/>
                <a:sym typeface="Arial"/>
              </a:rPr>
              <a:t>5. Giải pháp </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0" name="Shape 200"/>
        <p:cNvGrpSpPr/>
        <p:nvPr/>
      </p:nvGrpSpPr>
      <p:grpSpPr>
        <a:xfrm>
          <a:off x="0" y="0"/>
          <a:ext cx="0" cy="0"/>
          <a:chOff x="0" y="0"/>
          <a:chExt cx="0" cy="0"/>
        </a:xfrm>
      </p:grpSpPr>
      <p:sp>
        <p:nvSpPr>
          <p:cNvPr id="201" name="Google Shape;201;p33"/>
          <p:cNvSpPr txBox="1"/>
          <p:nvPr>
            <p:ph type="title"/>
          </p:nvPr>
        </p:nvSpPr>
        <p:spPr>
          <a:xfrm>
            <a:off x="838200" y="550557"/>
            <a:ext cx="10515600" cy="999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en-US">
                <a:latin typeface="Arial"/>
                <a:ea typeface="Arial"/>
                <a:cs typeface="Arial"/>
                <a:sym typeface="Arial"/>
              </a:rPr>
              <a:t>5. Giải pháp</a:t>
            </a:r>
            <a:endParaRPr b="1">
              <a:latin typeface="Arial"/>
              <a:ea typeface="Arial"/>
              <a:cs typeface="Arial"/>
              <a:sym typeface="Arial"/>
            </a:endParaRPr>
          </a:p>
        </p:txBody>
      </p:sp>
      <p:sp>
        <p:nvSpPr>
          <p:cNvPr id="202" name="Google Shape;202;p33"/>
          <p:cNvSpPr txBox="1"/>
          <p:nvPr>
            <p:ph idx="1" type="body"/>
          </p:nvPr>
        </p:nvSpPr>
        <p:spPr>
          <a:xfrm>
            <a:off x="838200" y="2441425"/>
            <a:ext cx="5696100" cy="3657600"/>
          </a:xfrm>
          <a:prstGeom prst="rect">
            <a:avLst/>
          </a:prstGeom>
          <a:noFill/>
          <a:ln>
            <a:noFill/>
          </a:ln>
        </p:spPr>
        <p:txBody>
          <a:bodyPr anchorCtr="0" anchor="t" bIns="45700" lIns="91425" spcFirstLastPara="1" rIns="91425" wrap="square" tIns="45700">
            <a:normAutofit lnSpcReduction="10000"/>
          </a:bodyPr>
          <a:lstStyle/>
          <a:p>
            <a:pPr indent="-342900" lvl="0" marL="457200" rtl="0" algn="just">
              <a:lnSpc>
                <a:spcPct val="90000"/>
              </a:lnSpc>
              <a:spcBef>
                <a:spcPts val="1000"/>
              </a:spcBef>
              <a:spcAft>
                <a:spcPts val="0"/>
              </a:spcAft>
              <a:buSzPts val="1800"/>
              <a:buChar char="•"/>
            </a:pPr>
            <a:r>
              <a:rPr b="1" lang="en-US" sz="2000">
                <a:solidFill>
                  <a:srgbClr val="000000"/>
                </a:solidFill>
              </a:rPr>
              <a:t>Thu Thập Tự Động:</a:t>
            </a:r>
            <a:r>
              <a:rPr lang="en-US" sz="2000">
                <a:solidFill>
                  <a:srgbClr val="000000"/>
                </a:solidFill>
              </a:rPr>
              <a:t> Tự động chụp ảnh mặt đồng hồ nước và gửi về bộ xử lý</a:t>
            </a:r>
            <a:endParaRPr sz="2000">
              <a:solidFill>
                <a:srgbClr val="000000"/>
              </a:solidFill>
            </a:endParaRPr>
          </a:p>
          <a:p>
            <a:pPr indent="-342900" lvl="0" marL="457200" rtl="0" algn="just">
              <a:lnSpc>
                <a:spcPct val="90000"/>
              </a:lnSpc>
              <a:spcBef>
                <a:spcPts val="1000"/>
              </a:spcBef>
              <a:spcAft>
                <a:spcPts val="0"/>
              </a:spcAft>
              <a:buSzPts val="1800"/>
              <a:buChar char="•"/>
            </a:pPr>
            <a:r>
              <a:rPr b="1" lang="en-US" sz="2000">
                <a:solidFill>
                  <a:srgbClr val="000000"/>
                </a:solidFill>
              </a:rPr>
              <a:t>Nhận Diện Tự Động:</a:t>
            </a:r>
            <a:r>
              <a:rPr lang="en-US" sz="2000">
                <a:solidFill>
                  <a:srgbClr val="000000"/>
                </a:solidFill>
              </a:rPr>
              <a:t> Bộ xử lý AI phát hiện và nhận diện thông số đồng hồ nước một cách chính xác, từ đó gửi thông số về thông tin xử lý.</a:t>
            </a:r>
            <a:endParaRPr sz="2000">
              <a:solidFill>
                <a:srgbClr val="000000"/>
              </a:solidFill>
            </a:endParaRPr>
          </a:p>
          <a:p>
            <a:pPr indent="-342900" lvl="0" marL="457200" rtl="0" algn="just">
              <a:lnSpc>
                <a:spcPct val="90000"/>
              </a:lnSpc>
              <a:spcBef>
                <a:spcPts val="1000"/>
              </a:spcBef>
              <a:spcAft>
                <a:spcPts val="0"/>
              </a:spcAft>
              <a:buSzPts val="1800"/>
              <a:buChar char="•"/>
            </a:pPr>
            <a:r>
              <a:rPr b="1" lang="en-US" sz="2000">
                <a:solidFill>
                  <a:srgbClr val="000000"/>
                </a:solidFill>
              </a:rPr>
              <a:t>Cảnh Báo An Toàn:</a:t>
            </a:r>
            <a:r>
              <a:rPr lang="en-US" sz="2000">
                <a:solidFill>
                  <a:srgbClr val="000000"/>
                </a:solidFill>
              </a:rPr>
              <a:t> Cảnh báo ngay nếu có sự cố rò rỉ.</a:t>
            </a:r>
            <a:endParaRPr sz="2000">
              <a:solidFill>
                <a:srgbClr val="000000"/>
              </a:solidFill>
            </a:endParaRPr>
          </a:p>
          <a:p>
            <a:pPr indent="-342900" lvl="0" marL="457200" rtl="0" algn="just">
              <a:lnSpc>
                <a:spcPct val="90000"/>
              </a:lnSpc>
              <a:spcBef>
                <a:spcPts val="1000"/>
              </a:spcBef>
              <a:spcAft>
                <a:spcPts val="0"/>
              </a:spcAft>
              <a:buSzPts val="1800"/>
              <a:buChar char="•"/>
            </a:pPr>
            <a:r>
              <a:rPr b="1" lang="en-US" sz="2000">
                <a:solidFill>
                  <a:srgbClr val="000000"/>
                </a:solidFill>
              </a:rPr>
              <a:t>Báo Cáo Trực Tuyến:</a:t>
            </a:r>
            <a:r>
              <a:rPr lang="en-US" sz="2000">
                <a:solidFill>
                  <a:srgbClr val="000000"/>
                </a:solidFill>
              </a:rPr>
              <a:t> Gửi các thông tin ghi nhận và cảnh báo đến người dùng.</a:t>
            </a:r>
            <a:endParaRPr sz="2000">
              <a:solidFill>
                <a:srgbClr val="000000"/>
              </a:solidFill>
            </a:endParaRPr>
          </a:p>
          <a:p>
            <a:pPr indent="-342900" lvl="0" marL="457200" rtl="0" algn="just">
              <a:lnSpc>
                <a:spcPct val="90000"/>
              </a:lnSpc>
              <a:spcBef>
                <a:spcPts val="1000"/>
              </a:spcBef>
              <a:spcAft>
                <a:spcPts val="0"/>
              </a:spcAft>
              <a:buSzPts val="1800"/>
              <a:buChar char="•"/>
            </a:pPr>
            <a:r>
              <a:rPr b="1" lang="en-US" sz="2000">
                <a:solidFill>
                  <a:srgbClr val="000000"/>
                </a:solidFill>
              </a:rPr>
              <a:t>Lưu Trữ Dữ Liệu:</a:t>
            </a:r>
            <a:r>
              <a:rPr lang="en-US" sz="2000">
                <a:solidFill>
                  <a:srgbClr val="000000"/>
                </a:solidFill>
              </a:rPr>
              <a:t> Bảo mật và truy cập thông tin dễ dàng.</a:t>
            </a:r>
            <a:endParaRPr sz="2000">
              <a:solidFill>
                <a:srgbClr val="000000"/>
              </a:solidFill>
            </a:endParaRPr>
          </a:p>
        </p:txBody>
      </p:sp>
      <p:pic>
        <p:nvPicPr>
          <p:cNvPr descr="3,134 Automation Illustrations - Free in SVG, PNG, EPS - IconScout" id="203" name="Google Shape;203;p33"/>
          <p:cNvPicPr preferRelativeResize="0"/>
          <p:nvPr/>
        </p:nvPicPr>
        <p:blipFill rotWithShape="1">
          <a:blip r:embed="rId4">
            <a:alphaModFix/>
          </a:blip>
          <a:srcRect b="0" l="0" r="0" t="0"/>
          <a:stretch/>
        </p:blipFill>
        <p:spPr>
          <a:xfrm>
            <a:off x="6644114" y="2699962"/>
            <a:ext cx="5257800" cy="3766668"/>
          </a:xfrm>
          <a:prstGeom prst="rect">
            <a:avLst/>
          </a:prstGeom>
          <a:noFill/>
          <a:ln>
            <a:noFill/>
          </a:ln>
        </p:spPr>
      </p:pic>
      <p:sp>
        <p:nvSpPr>
          <p:cNvPr id="204" name="Google Shape;204;p33"/>
          <p:cNvSpPr txBox="1"/>
          <p:nvPr/>
        </p:nvSpPr>
        <p:spPr>
          <a:xfrm>
            <a:off x="838200" y="1429795"/>
            <a:ext cx="10115700" cy="7080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DPU - Smart Water Box version 1.0 - tự động hoá hoàn toàn công tác ghi số đồng hồ nước và số hoá dữ liệu, phục vụ hỗ trợ quy trình quản lý và theo dõi</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8" name="Shape 208"/>
        <p:cNvGrpSpPr/>
        <p:nvPr/>
      </p:nvGrpSpPr>
      <p:grpSpPr>
        <a:xfrm>
          <a:off x="0" y="0"/>
          <a:ext cx="0" cy="0"/>
          <a:chOff x="0" y="0"/>
          <a:chExt cx="0" cy="0"/>
        </a:xfrm>
      </p:grpSpPr>
      <p:sp>
        <p:nvSpPr>
          <p:cNvPr id="209" name="Google Shape;209;g3554470c2e3_9_26"/>
          <p:cNvSpPr txBox="1"/>
          <p:nvPr/>
        </p:nvSpPr>
        <p:spPr>
          <a:xfrm>
            <a:off x="946800" y="2902200"/>
            <a:ext cx="10298400" cy="1053600"/>
          </a:xfrm>
          <a:prstGeom prst="rect">
            <a:avLst/>
          </a:prstGeom>
          <a:noFill/>
          <a:ln>
            <a:noFill/>
          </a:ln>
        </p:spPr>
        <p:txBody>
          <a:bodyPr anchorCtr="0" anchor="b" bIns="60950" lIns="121900" spcFirstLastPara="1" rIns="121900" wrap="square" tIns="60950">
            <a:normAutofit fontScale="85000" lnSpcReduction="20000"/>
          </a:bodyPr>
          <a:lstStyle/>
          <a:p>
            <a:pPr indent="0" lvl="0" marL="0" marR="0" rtl="0" algn="ctr">
              <a:lnSpc>
                <a:spcPct val="90000"/>
              </a:lnSpc>
              <a:spcBef>
                <a:spcPts val="0"/>
              </a:spcBef>
              <a:spcAft>
                <a:spcPts val="0"/>
              </a:spcAft>
              <a:buClr>
                <a:srgbClr val="FFFF00"/>
              </a:buClr>
              <a:buSzPct val="100000"/>
              <a:buFont typeface="Calibri"/>
              <a:buNone/>
            </a:pPr>
            <a:r>
              <a:rPr b="1" i="0" lang="en-US" sz="9465" u="none" cap="none" strike="noStrike">
                <a:solidFill>
                  <a:srgbClr val="FFFF00"/>
                </a:solidFill>
                <a:latin typeface="Arial"/>
                <a:ea typeface="Arial"/>
                <a:cs typeface="Arial"/>
                <a:sym typeface="Arial"/>
              </a:rPr>
              <a:t>6. Giá trị mang lại</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3" name="Shape 213"/>
        <p:cNvGrpSpPr/>
        <p:nvPr/>
      </p:nvGrpSpPr>
      <p:grpSpPr>
        <a:xfrm>
          <a:off x="0" y="0"/>
          <a:ext cx="0" cy="0"/>
          <a:chOff x="0" y="0"/>
          <a:chExt cx="0" cy="0"/>
        </a:xfrm>
      </p:grpSpPr>
      <p:sp>
        <p:nvSpPr>
          <p:cNvPr id="214" name="Google Shape;214;g3554470c2e3_4_78"/>
          <p:cNvSpPr txBox="1"/>
          <p:nvPr>
            <p:ph type="title"/>
          </p:nvPr>
        </p:nvSpPr>
        <p:spPr>
          <a:xfrm>
            <a:off x="838200" y="550557"/>
            <a:ext cx="10515600" cy="999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en-US">
                <a:latin typeface="Arial"/>
                <a:ea typeface="Arial"/>
                <a:cs typeface="Arial"/>
                <a:sym typeface="Arial"/>
              </a:rPr>
              <a:t>6. Giá trị mang lại</a:t>
            </a:r>
            <a:endParaRPr b="1">
              <a:latin typeface="Arial"/>
              <a:ea typeface="Arial"/>
              <a:cs typeface="Arial"/>
              <a:sym typeface="Arial"/>
            </a:endParaRPr>
          </a:p>
        </p:txBody>
      </p:sp>
      <p:grpSp>
        <p:nvGrpSpPr>
          <p:cNvPr id="215" name="Google Shape;215;g3554470c2e3_4_78"/>
          <p:cNvGrpSpPr/>
          <p:nvPr/>
        </p:nvGrpSpPr>
        <p:grpSpPr>
          <a:xfrm>
            <a:off x="3248574" y="1552725"/>
            <a:ext cx="5694850" cy="4921865"/>
            <a:chOff x="552277" y="3168"/>
            <a:chExt cx="5694850" cy="4921865"/>
          </a:xfrm>
        </p:grpSpPr>
        <p:sp>
          <p:nvSpPr>
            <p:cNvPr id="216" name="Google Shape;216;g3554470c2e3_4_78"/>
            <p:cNvSpPr/>
            <p:nvPr/>
          </p:nvSpPr>
          <p:spPr>
            <a:xfrm>
              <a:off x="2578827" y="3168"/>
              <a:ext cx="1641750" cy="1067138"/>
            </a:xfrm>
            <a:prstGeom prst="roundRect">
              <a:avLst>
                <a:gd fmla="val 16667" name="adj"/>
              </a:avLst>
            </a:prstGeom>
            <a:solidFill>
              <a:srgbClr val="12608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g3554470c2e3_4_78"/>
            <p:cNvSpPr txBox="1"/>
            <p:nvPr/>
          </p:nvSpPr>
          <p:spPr>
            <a:xfrm>
              <a:off x="2630920" y="55261"/>
              <a:ext cx="1537564" cy="962952"/>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Độ chính xác cao</a:t>
              </a:r>
              <a:endParaRPr b="0" i="0" sz="1800" u="none" cap="none" strike="noStrike">
                <a:solidFill>
                  <a:schemeClr val="lt1"/>
                </a:solidFill>
                <a:latin typeface="Arial"/>
                <a:ea typeface="Arial"/>
                <a:cs typeface="Arial"/>
                <a:sym typeface="Arial"/>
              </a:endParaRPr>
            </a:p>
          </p:txBody>
        </p:sp>
        <p:sp>
          <p:nvSpPr>
            <p:cNvPr id="218" name="Google Shape;218;g3554470c2e3_4_78"/>
            <p:cNvSpPr/>
            <p:nvPr/>
          </p:nvSpPr>
          <p:spPr>
            <a:xfrm>
              <a:off x="1268861" y="536737"/>
              <a:ext cx="4261681" cy="4261681"/>
            </a:xfrm>
            <a:custGeom>
              <a:rect b="b" l="l" r="r" t="t"/>
              <a:pathLst>
                <a:path extrusionOk="0" h="120000" w="120000">
                  <a:moveTo>
                    <a:pt x="83431" y="4764"/>
                  </a:moveTo>
                  <a:lnTo>
                    <a:pt x="83431" y="4764"/>
                  </a:lnTo>
                  <a:cubicBezTo>
                    <a:pt x="94001" y="9248"/>
                    <a:pt x="103062" y="16670"/>
                    <a:pt x="109539" y="26150"/>
                  </a:cubicBezTo>
                </a:path>
              </a:pathLst>
            </a:custGeom>
            <a:noFill/>
            <a:ln cap="flat" cmpd="sng" w="9525">
              <a:solidFill>
                <a:srgbClr val="12608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g3554470c2e3_4_78"/>
            <p:cNvSpPr/>
            <p:nvPr/>
          </p:nvSpPr>
          <p:spPr>
            <a:xfrm>
              <a:off x="4605377" y="1475543"/>
              <a:ext cx="1641750" cy="1067138"/>
            </a:xfrm>
            <a:prstGeom prst="roundRect">
              <a:avLst>
                <a:gd fmla="val 16667" name="adj"/>
              </a:avLst>
            </a:prstGeom>
            <a:solidFill>
              <a:srgbClr val="12608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g3554470c2e3_4_78"/>
            <p:cNvSpPr txBox="1"/>
            <p:nvPr/>
          </p:nvSpPr>
          <p:spPr>
            <a:xfrm>
              <a:off x="4657470" y="1527636"/>
              <a:ext cx="1537564" cy="962952"/>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Tiết kiệm thời gian và nhân lực</a:t>
              </a:r>
              <a:endParaRPr b="0" i="0" sz="1400" u="none" cap="none" strike="noStrike">
                <a:solidFill>
                  <a:srgbClr val="000000"/>
                </a:solidFill>
                <a:latin typeface="Arial"/>
                <a:ea typeface="Arial"/>
                <a:cs typeface="Arial"/>
                <a:sym typeface="Arial"/>
              </a:endParaRPr>
            </a:p>
          </p:txBody>
        </p:sp>
        <p:sp>
          <p:nvSpPr>
            <p:cNvPr id="221" name="Google Shape;221;g3554470c2e3_4_78"/>
            <p:cNvSpPr/>
            <p:nvPr/>
          </p:nvSpPr>
          <p:spPr>
            <a:xfrm>
              <a:off x="1268861" y="536737"/>
              <a:ext cx="4261681" cy="4261681"/>
            </a:xfrm>
            <a:custGeom>
              <a:rect b="b" l="l" r="r" t="t"/>
              <a:pathLst>
                <a:path extrusionOk="0" h="120000" w="120000">
                  <a:moveTo>
                    <a:pt x="119918" y="56867"/>
                  </a:moveTo>
                  <a:lnTo>
                    <a:pt x="119918" y="56867"/>
                  </a:lnTo>
                  <a:cubicBezTo>
                    <a:pt x="120591" y="69730"/>
                    <a:pt x="117106" y="82469"/>
                    <a:pt x="109979" y="93198"/>
                  </a:cubicBezTo>
                </a:path>
              </a:pathLst>
            </a:custGeom>
            <a:noFill/>
            <a:ln cap="flat" cmpd="sng" w="9525">
              <a:solidFill>
                <a:srgbClr val="12608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g3554470c2e3_4_78"/>
            <p:cNvSpPr/>
            <p:nvPr/>
          </p:nvSpPr>
          <p:spPr>
            <a:xfrm>
              <a:off x="3831303" y="3857895"/>
              <a:ext cx="1641750" cy="1067138"/>
            </a:xfrm>
            <a:prstGeom prst="roundRect">
              <a:avLst>
                <a:gd fmla="val 16667" name="adj"/>
              </a:avLst>
            </a:prstGeom>
            <a:solidFill>
              <a:srgbClr val="12608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g3554470c2e3_4_78"/>
            <p:cNvSpPr txBox="1"/>
            <p:nvPr/>
          </p:nvSpPr>
          <p:spPr>
            <a:xfrm>
              <a:off x="3883396" y="3909988"/>
              <a:ext cx="1537564" cy="962952"/>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Phát hiện và khắc phục rò rỉ sớm</a:t>
              </a:r>
              <a:endParaRPr b="0" i="0" sz="1400" u="none" cap="none" strike="noStrike">
                <a:solidFill>
                  <a:srgbClr val="000000"/>
                </a:solidFill>
                <a:latin typeface="Arial"/>
                <a:ea typeface="Arial"/>
                <a:cs typeface="Arial"/>
                <a:sym typeface="Arial"/>
              </a:endParaRPr>
            </a:p>
          </p:txBody>
        </p:sp>
        <p:sp>
          <p:nvSpPr>
            <p:cNvPr id="224" name="Google Shape;224;g3554470c2e3_4_78"/>
            <p:cNvSpPr/>
            <p:nvPr/>
          </p:nvSpPr>
          <p:spPr>
            <a:xfrm>
              <a:off x="1268861" y="536737"/>
              <a:ext cx="4261681" cy="4261681"/>
            </a:xfrm>
            <a:custGeom>
              <a:rect b="b" l="l" r="r" t="t"/>
              <a:pathLst>
                <a:path extrusionOk="0" h="120000" w="120000">
                  <a:moveTo>
                    <a:pt x="71915" y="118805"/>
                  </a:moveTo>
                  <a:lnTo>
                    <a:pt x="71915" y="118805"/>
                  </a:lnTo>
                  <a:cubicBezTo>
                    <a:pt x="64052" y="120398"/>
                    <a:pt x="55949" y="120398"/>
                    <a:pt x="48085" y="118805"/>
                  </a:cubicBezTo>
                </a:path>
              </a:pathLst>
            </a:custGeom>
            <a:noFill/>
            <a:ln cap="flat" cmpd="sng" w="9525">
              <a:solidFill>
                <a:srgbClr val="12608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g3554470c2e3_4_78"/>
            <p:cNvSpPr/>
            <p:nvPr/>
          </p:nvSpPr>
          <p:spPr>
            <a:xfrm>
              <a:off x="1326350" y="3857895"/>
              <a:ext cx="1641750" cy="1067138"/>
            </a:xfrm>
            <a:prstGeom prst="roundRect">
              <a:avLst>
                <a:gd fmla="val 16667" name="adj"/>
              </a:avLst>
            </a:prstGeom>
            <a:solidFill>
              <a:srgbClr val="12608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g3554470c2e3_4_78"/>
            <p:cNvSpPr txBox="1"/>
            <p:nvPr/>
          </p:nvSpPr>
          <p:spPr>
            <a:xfrm>
              <a:off x="1378443" y="3909988"/>
              <a:ext cx="1537564" cy="962952"/>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Giám sát liên tục &amp; cảnh báo tức thời</a:t>
              </a:r>
              <a:endParaRPr b="0" i="0" sz="1400" u="none" cap="none" strike="noStrike">
                <a:solidFill>
                  <a:srgbClr val="000000"/>
                </a:solidFill>
                <a:latin typeface="Arial"/>
                <a:ea typeface="Arial"/>
                <a:cs typeface="Arial"/>
                <a:sym typeface="Arial"/>
              </a:endParaRPr>
            </a:p>
          </p:txBody>
        </p:sp>
        <p:sp>
          <p:nvSpPr>
            <p:cNvPr id="227" name="Google Shape;227;g3554470c2e3_4_78"/>
            <p:cNvSpPr/>
            <p:nvPr/>
          </p:nvSpPr>
          <p:spPr>
            <a:xfrm>
              <a:off x="1268861" y="536737"/>
              <a:ext cx="4261681" cy="4261681"/>
            </a:xfrm>
            <a:custGeom>
              <a:rect b="b" l="l" r="r" t="t"/>
              <a:pathLst>
                <a:path extrusionOk="0" h="120000" w="120000">
                  <a:moveTo>
                    <a:pt x="10021" y="93198"/>
                  </a:moveTo>
                  <a:cubicBezTo>
                    <a:pt x="2894" y="82468"/>
                    <a:pt x="-591" y="69730"/>
                    <a:pt x="82" y="56867"/>
                  </a:cubicBezTo>
                </a:path>
              </a:pathLst>
            </a:custGeom>
            <a:noFill/>
            <a:ln cap="flat" cmpd="sng" w="9525">
              <a:solidFill>
                <a:srgbClr val="12608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g3554470c2e3_4_78"/>
            <p:cNvSpPr/>
            <p:nvPr/>
          </p:nvSpPr>
          <p:spPr>
            <a:xfrm>
              <a:off x="552277" y="1475543"/>
              <a:ext cx="1641750" cy="1067138"/>
            </a:xfrm>
            <a:prstGeom prst="roundRect">
              <a:avLst>
                <a:gd fmla="val 16667" name="adj"/>
              </a:avLst>
            </a:prstGeom>
            <a:solidFill>
              <a:srgbClr val="12608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g3554470c2e3_4_78"/>
            <p:cNvSpPr txBox="1"/>
            <p:nvPr/>
          </p:nvSpPr>
          <p:spPr>
            <a:xfrm>
              <a:off x="604370" y="1527636"/>
              <a:ext cx="1537564" cy="962952"/>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Bảo mật và minh bạch dữ liệu</a:t>
              </a:r>
              <a:endParaRPr b="0" i="0" sz="1400" u="none" cap="none" strike="noStrike">
                <a:solidFill>
                  <a:srgbClr val="000000"/>
                </a:solidFill>
                <a:latin typeface="Arial"/>
                <a:ea typeface="Arial"/>
                <a:cs typeface="Arial"/>
                <a:sym typeface="Arial"/>
              </a:endParaRPr>
            </a:p>
          </p:txBody>
        </p:sp>
        <p:sp>
          <p:nvSpPr>
            <p:cNvPr id="230" name="Google Shape;230;g3554470c2e3_4_78"/>
            <p:cNvSpPr/>
            <p:nvPr/>
          </p:nvSpPr>
          <p:spPr>
            <a:xfrm>
              <a:off x="1268861" y="536737"/>
              <a:ext cx="4261681" cy="4261681"/>
            </a:xfrm>
            <a:custGeom>
              <a:rect b="b" l="l" r="r" t="t"/>
              <a:pathLst>
                <a:path extrusionOk="0" h="120000" w="120000">
                  <a:moveTo>
                    <a:pt x="10460" y="26150"/>
                  </a:moveTo>
                  <a:lnTo>
                    <a:pt x="10460" y="26150"/>
                  </a:lnTo>
                  <a:cubicBezTo>
                    <a:pt x="16937" y="16670"/>
                    <a:pt x="25999" y="9248"/>
                    <a:pt x="36568" y="4764"/>
                  </a:cubicBezTo>
                </a:path>
              </a:pathLst>
            </a:custGeom>
            <a:noFill/>
            <a:ln cap="flat" cmpd="sng" w="9525">
              <a:solidFill>
                <a:srgbClr val="12608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4" name="Shape 234"/>
        <p:cNvGrpSpPr/>
        <p:nvPr/>
      </p:nvGrpSpPr>
      <p:grpSpPr>
        <a:xfrm>
          <a:off x="0" y="0"/>
          <a:ext cx="0" cy="0"/>
          <a:chOff x="0" y="0"/>
          <a:chExt cx="0" cy="0"/>
        </a:xfrm>
      </p:grpSpPr>
      <p:sp>
        <p:nvSpPr>
          <p:cNvPr id="235" name="Google Shape;235;g3554470c2e3_9_30"/>
          <p:cNvSpPr txBox="1"/>
          <p:nvPr/>
        </p:nvSpPr>
        <p:spPr>
          <a:xfrm>
            <a:off x="946800" y="2902200"/>
            <a:ext cx="10298400" cy="1053600"/>
          </a:xfrm>
          <a:prstGeom prst="rect">
            <a:avLst/>
          </a:prstGeom>
          <a:noFill/>
          <a:ln>
            <a:noFill/>
          </a:ln>
        </p:spPr>
        <p:txBody>
          <a:bodyPr anchorCtr="0" anchor="b" bIns="60950" lIns="121900" spcFirstLastPara="1" rIns="121900" wrap="square" tIns="60950">
            <a:normAutofit fontScale="85000" lnSpcReduction="20000"/>
          </a:bodyPr>
          <a:lstStyle/>
          <a:p>
            <a:pPr indent="0" lvl="0" marL="0" marR="0" rtl="0" algn="ctr">
              <a:lnSpc>
                <a:spcPct val="90000"/>
              </a:lnSpc>
              <a:spcBef>
                <a:spcPts val="0"/>
              </a:spcBef>
              <a:spcAft>
                <a:spcPts val="0"/>
              </a:spcAft>
              <a:buClr>
                <a:srgbClr val="FFFF00"/>
              </a:buClr>
              <a:buSzPct val="100000"/>
              <a:buFont typeface="Calibri"/>
              <a:buNone/>
            </a:pPr>
            <a:r>
              <a:rPr b="1" i="0" lang="en-US" sz="9465" u="none" cap="none" strike="noStrike">
                <a:solidFill>
                  <a:srgbClr val="FFFF00"/>
                </a:solidFill>
                <a:latin typeface="Arial"/>
                <a:ea typeface="Arial"/>
                <a:cs typeface="Arial"/>
                <a:sym typeface="Arial"/>
              </a:rPr>
              <a:t>7. Thị trường </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9" name="Shape 239"/>
        <p:cNvGrpSpPr/>
        <p:nvPr/>
      </p:nvGrpSpPr>
      <p:grpSpPr>
        <a:xfrm>
          <a:off x="0" y="0"/>
          <a:ext cx="0" cy="0"/>
          <a:chOff x="0" y="0"/>
          <a:chExt cx="0" cy="0"/>
        </a:xfrm>
      </p:grpSpPr>
      <p:sp>
        <p:nvSpPr>
          <p:cNvPr id="240" name="Google Shape;240;g3541710b13a_0_105"/>
          <p:cNvSpPr txBox="1"/>
          <p:nvPr>
            <p:ph type="title"/>
          </p:nvPr>
        </p:nvSpPr>
        <p:spPr>
          <a:xfrm>
            <a:off x="838200" y="648406"/>
            <a:ext cx="10515600" cy="999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en-US">
                <a:latin typeface="Arial"/>
                <a:ea typeface="Arial"/>
                <a:cs typeface="Arial"/>
                <a:sym typeface="Arial"/>
              </a:rPr>
              <a:t>7. Thị trường</a:t>
            </a:r>
            <a:endParaRPr b="1">
              <a:latin typeface="Arial"/>
              <a:ea typeface="Arial"/>
              <a:cs typeface="Arial"/>
              <a:sym typeface="Arial"/>
            </a:endParaRPr>
          </a:p>
        </p:txBody>
      </p:sp>
      <p:sp>
        <p:nvSpPr>
          <p:cNvPr id="241" name="Google Shape;241;g3541710b13a_0_105"/>
          <p:cNvSpPr txBox="1"/>
          <p:nvPr>
            <p:ph idx="1" type="body"/>
          </p:nvPr>
        </p:nvSpPr>
        <p:spPr>
          <a:xfrm>
            <a:off x="838200" y="1696063"/>
            <a:ext cx="10515600" cy="5023200"/>
          </a:xfrm>
          <a:prstGeom prst="rect">
            <a:avLst/>
          </a:prstGeom>
          <a:noFill/>
          <a:ln>
            <a:noFill/>
          </a:ln>
        </p:spPr>
        <p:txBody>
          <a:bodyPr anchorCtr="0" anchor="t" bIns="45700" lIns="91425" spcFirstLastPara="1" rIns="91425" wrap="square" tIns="45700">
            <a:normAutofit/>
          </a:bodyPr>
          <a:lstStyle/>
          <a:p>
            <a:pPr indent="-374650" lvl="0" marL="457200" rtl="0" algn="just">
              <a:lnSpc>
                <a:spcPct val="100000"/>
              </a:lnSpc>
              <a:spcBef>
                <a:spcPts val="1000"/>
              </a:spcBef>
              <a:spcAft>
                <a:spcPts val="0"/>
              </a:spcAft>
              <a:buSzPts val="2300"/>
              <a:buChar char="•"/>
            </a:pPr>
            <a:r>
              <a:rPr b="1" lang="en-US">
                <a:highlight>
                  <a:schemeClr val="lt1"/>
                </a:highlight>
                <a:latin typeface="Arial"/>
                <a:ea typeface="Arial"/>
                <a:cs typeface="Arial"/>
                <a:sym typeface="Arial"/>
              </a:rPr>
              <a:t>Các nhà máy sản xuất:</a:t>
            </a:r>
            <a:r>
              <a:rPr lang="en-US">
                <a:highlight>
                  <a:schemeClr val="lt1"/>
                </a:highlight>
                <a:latin typeface="Arial"/>
                <a:ea typeface="Arial"/>
                <a:cs typeface="Arial"/>
                <a:sym typeface="Arial"/>
              </a:rPr>
              <a:t> Tự động hóa giám sát tiêu thụ nước từng phân xưởng, tối ưu hóa chi phí. Cung cấp dữ liệu minh bạch, chính xác cho việc tính hóa đơn nước và quản lý tài nguyên.</a:t>
            </a:r>
            <a:endParaRPr>
              <a:highlight>
                <a:schemeClr val="lt1"/>
              </a:highlight>
              <a:latin typeface="Arial"/>
              <a:ea typeface="Arial"/>
              <a:cs typeface="Arial"/>
              <a:sym typeface="Arial"/>
            </a:endParaRPr>
          </a:p>
          <a:p>
            <a:pPr indent="-374650" lvl="0" marL="457200" rtl="0" algn="just">
              <a:lnSpc>
                <a:spcPct val="100000"/>
              </a:lnSpc>
              <a:spcBef>
                <a:spcPts val="0"/>
              </a:spcBef>
              <a:spcAft>
                <a:spcPts val="0"/>
              </a:spcAft>
              <a:buSzPts val="2300"/>
              <a:buChar char="•"/>
            </a:pPr>
            <a:r>
              <a:rPr b="1" lang="en-US">
                <a:highlight>
                  <a:schemeClr val="lt1"/>
                </a:highlight>
                <a:latin typeface="Arial"/>
                <a:ea typeface="Arial"/>
                <a:cs typeface="Arial"/>
                <a:sym typeface="Arial"/>
              </a:rPr>
              <a:t>Các công ty cấp nước:</a:t>
            </a:r>
            <a:r>
              <a:rPr lang="en-US">
                <a:highlight>
                  <a:schemeClr val="lt1"/>
                </a:highlight>
                <a:latin typeface="Arial"/>
                <a:ea typeface="Arial"/>
                <a:cs typeface="Arial"/>
                <a:sym typeface="Arial"/>
              </a:rPr>
              <a:t> Tự động hoá công tác thu thập số liệu đồng hồ nước, phát hiện sớm các điểm rò rỉ dựa trên phân tích dữ liệu tiêu thụ bất thường. Cung cấp dữ liệu minh bạch, chính xác cho việc tính hóa đơn nước và quản lý tài nguyên.</a:t>
            </a:r>
            <a:endParaRPr>
              <a:highlight>
                <a:schemeClr val="lt1"/>
              </a:highlight>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5" name="Shape 245"/>
        <p:cNvGrpSpPr/>
        <p:nvPr/>
      </p:nvGrpSpPr>
      <p:grpSpPr>
        <a:xfrm>
          <a:off x="0" y="0"/>
          <a:ext cx="0" cy="0"/>
          <a:chOff x="0" y="0"/>
          <a:chExt cx="0" cy="0"/>
        </a:xfrm>
      </p:grpSpPr>
      <p:sp>
        <p:nvSpPr>
          <p:cNvPr id="246" name="Google Shape;246;g3554470c2e3_9_34"/>
          <p:cNvSpPr txBox="1"/>
          <p:nvPr/>
        </p:nvSpPr>
        <p:spPr>
          <a:xfrm>
            <a:off x="946800" y="2902200"/>
            <a:ext cx="10298400" cy="1053600"/>
          </a:xfrm>
          <a:prstGeom prst="rect">
            <a:avLst/>
          </a:prstGeom>
          <a:noFill/>
          <a:ln>
            <a:noFill/>
          </a:ln>
        </p:spPr>
        <p:txBody>
          <a:bodyPr anchorCtr="0" anchor="b" bIns="60950" lIns="121900" spcFirstLastPara="1" rIns="121900" wrap="square" tIns="60950">
            <a:normAutofit fontScale="85000" lnSpcReduction="20000"/>
          </a:bodyPr>
          <a:lstStyle/>
          <a:p>
            <a:pPr indent="0" lvl="0" marL="0" marR="0" rtl="0" algn="ctr">
              <a:lnSpc>
                <a:spcPct val="90000"/>
              </a:lnSpc>
              <a:spcBef>
                <a:spcPts val="0"/>
              </a:spcBef>
              <a:spcAft>
                <a:spcPts val="0"/>
              </a:spcAft>
              <a:buClr>
                <a:srgbClr val="FFFF00"/>
              </a:buClr>
              <a:buSzPct val="100000"/>
              <a:buFont typeface="Calibri"/>
              <a:buNone/>
            </a:pPr>
            <a:r>
              <a:rPr b="1" i="0" lang="en-US" sz="9465" u="none" cap="none" strike="noStrike">
                <a:solidFill>
                  <a:srgbClr val="FFFF00"/>
                </a:solidFill>
                <a:latin typeface="Arial"/>
                <a:ea typeface="Arial"/>
                <a:cs typeface="Arial"/>
                <a:sym typeface="Arial"/>
              </a:rPr>
              <a:t>8. Công nghệ cốt lõi</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0" name="Shape 250"/>
        <p:cNvGrpSpPr/>
        <p:nvPr/>
      </p:nvGrpSpPr>
      <p:grpSpPr>
        <a:xfrm>
          <a:off x="0" y="0"/>
          <a:ext cx="0" cy="0"/>
          <a:chOff x="0" y="0"/>
          <a:chExt cx="0" cy="0"/>
        </a:xfrm>
      </p:grpSpPr>
      <p:sp>
        <p:nvSpPr>
          <p:cNvPr id="251" name="Google Shape;251;p9"/>
          <p:cNvSpPr txBox="1"/>
          <p:nvPr>
            <p:ph type="title"/>
          </p:nvPr>
        </p:nvSpPr>
        <p:spPr>
          <a:xfrm>
            <a:off x="948500" y="578012"/>
            <a:ext cx="10515600" cy="999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en-US">
                <a:latin typeface="Arial"/>
                <a:ea typeface="Arial"/>
                <a:cs typeface="Arial"/>
                <a:sym typeface="Arial"/>
              </a:rPr>
              <a:t>8. Công nghệ cốt lõi</a:t>
            </a:r>
            <a:endParaRPr b="1">
              <a:latin typeface="Arial"/>
              <a:ea typeface="Arial"/>
              <a:cs typeface="Arial"/>
              <a:sym typeface="Arial"/>
            </a:endParaRPr>
          </a:p>
        </p:txBody>
      </p:sp>
      <p:sp>
        <p:nvSpPr>
          <p:cNvPr id="252" name="Google Shape;252;p9"/>
          <p:cNvSpPr txBox="1"/>
          <p:nvPr>
            <p:ph idx="1" type="body"/>
          </p:nvPr>
        </p:nvSpPr>
        <p:spPr>
          <a:xfrm>
            <a:off x="697050" y="1620150"/>
            <a:ext cx="6853800" cy="4612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t/>
            </a:r>
            <a:endParaRPr sz="2000">
              <a:solidFill>
                <a:srgbClr val="000000"/>
              </a:solidFill>
            </a:endParaRPr>
          </a:p>
          <a:p>
            <a:pPr indent="0" lvl="0" marL="228600" rtl="0" algn="just">
              <a:lnSpc>
                <a:spcPct val="90000"/>
              </a:lnSpc>
              <a:spcBef>
                <a:spcPts val="0"/>
              </a:spcBef>
              <a:spcAft>
                <a:spcPts val="0"/>
              </a:spcAft>
              <a:buSzPts val="1800"/>
              <a:buNone/>
            </a:pPr>
            <a:r>
              <a:t/>
            </a:r>
            <a:endParaRPr sz="2000"/>
          </a:p>
          <a:p>
            <a:pPr indent="-76200" lvl="1" marL="685800" rtl="0" algn="just">
              <a:lnSpc>
                <a:spcPct val="90000"/>
              </a:lnSpc>
              <a:spcBef>
                <a:spcPts val="500"/>
              </a:spcBef>
              <a:spcAft>
                <a:spcPts val="0"/>
              </a:spcAft>
              <a:buClr>
                <a:schemeClr val="dk1"/>
              </a:buClr>
              <a:buSzPts val="2400"/>
              <a:buNone/>
            </a:pPr>
            <a:r>
              <a:t/>
            </a:r>
            <a:endParaRPr sz="2000"/>
          </a:p>
        </p:txBody>
      </p:sp>
      <p:graphicFrame>
        <p:nvGraphicFramePr>
          <p:cNvPr id="253" name="Google Shape;253;p9"/>
          <p:cNvGraphicFramePr/>
          <p:nvPr/>
        </p:nvGraphicFramePr>
        <p:xfrm>
          <a:off x="262700" y="1745050"/>
          <a:ext cx="3000000" cy="3000000"/>
        </p:xfrm>
        <a:graphic>
          <a:graphicData uri="http://schemas.openxmlformats.org/drawingml/2006/table">
            <a:tbl>
              <a:tblPr>
                <a:noFill/>
                <a:tableStyleId>{1CEE2240-B8F6-4594-A027-EF165B1FA5E8}</a:tableStyleId>
              </a:tblPr>
              <a:tblGrid>
                <a:gridCol w="2792275"/>
                <a:gridCol w="8761525"/>
              </a:tblGrid>
              <a:tr h="1120150">
                <a:tc>
                  <a:txBody>
                    <a:bodyPr/>
                    <a:lstStyle/>
                    <a:p>
                      <a:pPr indent="0" lvl="0" marL="0" marR="0" rtl="0" algn="ctr">
                        <a:lnSpc>
                          <a:spcPct val="100000"/>
                        </a:lnSpc>
                        <a:spcBef>
                          <a:spcPts val="0"/>
                        </a:spcBef>
                        <a:spcAft>
                          <a:spcPts val="0"/>
                        </a:spcAft>
                        <a:buClr>
                          <a:srgbClr val="000000"/>
                        </a:buClr>
                        <a:buSzPts val="2000"/>
                        <a:buFont typeface="Arial"/>
                        <a:buNone/>
                      </a:pPr>
                      <a:r>
                        <a:rPr b="1" lang="en-US" sz="2000" u="none" cap="none" strike="noStrike"/>
                        <a:t>Chip DPU</a:t>
                      </a:r>
                      <a:endParaRPr b="1" sz="2000" u="none" cap="none" strike="noStrike"/>
                    </a:p>
                  </a:txBody>
                  <a:tcPr marT="91425" marB="91425" marR="91425" marL="91425" anchor="ctr">
                    <a:solidFill>
                      <a:srgbClr val="FFF2CC"/>
                    </a:solidFill>
                  </a:tcPr>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t>Thiết kế chuyên biệt cho xử lý AI trên bộ xử lý, hiệu suất tối ưu với tiêu thụ điện năng thấp, triển khai phân tán linh hoạt.</a:t>
                      </a:r>
                      <a:endParaRPr sz="2000" u="none" cap="none" strike="noStrike"/>
                    </a:p>
                  </a:txBody>
                  <a:tcPr marT="91425" marB="91425" marR="91425" marL="91425" anchor="ctr"/>
                </a:tc>
              </a:tr>
              <a:tr h="1120150">
                <a:tc>
                  <a:txBody>
                    <a:bodyPr/>
                    <a:lstStyle/>
                    <a:p>
                      <a:pPr indent="0" lvl="0" marL="0" marR="0" rtl="0" algn="ctr">
                        <a:lnSpc>
                          <a:spcPct val="100000"/>
                        </a:lnSpc>
                        <a:spcBef>
                          <a:spcPts val="0"/>
                        </a:spcBef>
                        <a:spcAft>
                          <a:spcPts val="0"/>
                        </a:spcAft>
                        <a:buClr>
                          <a:srgbClr val="000000"/>
                        </a:buClr>
                        <a:buSzPts val="2000"/>
                        <a:buFont typeface="Arial"/>
                        <a:buNone/>
                      </a:pPr>
                      <a:r>
                        <a:rPr b="1" lang="en-US" sz="2000" u="none" cap="none" strike="noStrike"/>
                        <a:t>Bo Mạch </a:t>
                      </a:r>
                      <a:br>
                        <a:rPr b="1" lang="en-US" sz="2000" u="none" cap="none" strike="noStrike"/>
                      </a:br>
                      <a:r>
                        <a:rPr b="1" lang="en-US" sz="2000" u="none" cap="none" strike="noStrike"/>
                        <a:t>FPGA</a:t>
                      </a:r>
                      <a:endParaRPr b="1" sz="2000" u="none" cap="none" strike="noStrike"/>
                    </a:p>
                  </a:txBody>
                  <a:tcPr marT="91425" marB="91425" marR="91425" marL="91425" anchor="ctr">
                    <a:solidFill>
                      <a:srgbClr val="FFF2CC"/>
                    </a:solidFill>
                  </a:tcPr>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t>Cập nhật phiên bản mà không cần thay đổi phần cứng, tái cấu hình linh hoạt theo nhu cầu, thích ứng nhanh với các công nghệ mới.</a:t>
                      </a:r>
                      <a:endParaRPr sz="2000" u="none" cap="none" strike="noStrike"/>
                    </a:p>
                  </a:txBody>
                  <a:tcPr marT="91425" marB="91425" marR="91425" marL="91425" anchor="ctr"/>
                </a:tc>
              </a:tr>
              <a:tr h="1120150">
                <a:tc>
                  <a:txBody>
                    <a:bodyPr/>
                    <a:lstStyle/>
                    <a:p>
                      <a:pPr indent="0" lvl="0" marL="0" marR="0" rtl="0" algn="ctr">
                        <a:lnSpc>
                          <a:spcPct val="100000"/>
                        </a:lnSpc>
                        <a:spcBef>
                          <a:spcPts val="0"/>
                        </a:spcBef>
                        <a:spcAft>
                          <a:spcPts val="0"/>
                        </a:spcAft>
                        <a:buClr>
                          <a:srgbClr val="000000"/>
                        </a:buClr>
                        <a:buSzPts val="2000"/>
                        <a:buFont typeface="Arial"/>
                        <a:buNone/>
                      </a:pPr>
                      <a:r>
                        <a:rPr b="1" lang="en-US" sz="2000"/>
                        <a:t>Edge Computing</a:t>
                      </a:r>
                      <a:endParaRPr b="1" sz="2000" u="none" cap="none" strike="noStrike"/>
                    </a:p>
                  </a:txBody>
                  <a:tcPr marT="91425" marB="91425" marR="91425" marL="91425" anchor="ctr">
                    <a:solidFill>
                      <a:srgbClr val="FFF2CC"/>
                    </a:solidFill>
                  </a:tcPr>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t>AI ngay trên bộ xử lý hoạt động độc lập, độ chính xác cao, độ trễ cực thấp cho ứng dụng thời gian thực, bảo mật cao.</a:t>
                      </a:r>
                      <a:endParaRPr sz="2000" u="none" cap="none" strike="noStrike"/>
                    </a:p>
                  </a:txBody>
                  <a:tcPr marT="91425" marB="91425" marR="91425" marL="91425" anchor="ct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 name="Shape 115"/>
        <p:cNvGrpSpPr/>
        <p:nvPr/>
      </p:nvGrpSpPr>
      <p:grpSpPr>
        <a:xfrm>
          <a:off x="0" y="0"/>
          <a:ext cx="0" cy="0"/>
          <a:chOff x="0" y="0"/>
          <a:chExt cx="0" cy="0"/>
        </a:xfrm>
      </p:grpSpPr>
      <p:sp>
        <p:nvSpPr>
          <p:cNvPr id="116" name="Google Shape;116;g3541710b13a_0_192"/>
          <p:cNvSpPr txBox="1"/>
          <p:nvPr/>
        </p:nvSpPr>
        <p:spPr>
          <a:xfrm>
            <a:off x="1149350" y="1880235"/>
            <a:ext cx="10298400" cy="1053600"/>
          </a:xfrm>
          <a:prstGeom prst="rect">
            <a:avLst/>
          </a:prstGeom>
          <a:noFill/>
          <a:ln>
            <a:noFill/>
          </a:ln>
        </p:spPr>
        <p:txBody>
          <a:bodyPr anchorCtr="0" anchor="b" bIns="60950" lIns="121900" spcFirstLastPara="1" rIns="121900" wrap="square" tIns="60950">
            <a:normAutofit fontScale="62500"/>
          </a:bodyPr>
          <a:lstStyle/>
          <a:p>
            <a:pPr indent="0" lvl="0" marL="0" marR="0" rtl="0" algn="ctr">
              <a:lnSpc>
                <a:spcPct val="90000"/>
              </a:lnSpc>
              <a:spcBef>
                <a:spcPts val="0"/>
              </a:spcBef>
              <a:spcAft>
                <a:spcPts val="0"/>
              </a:spcAft>
              <a:buClr>
                <a:srgbClr val="FFFF00"/>
              </a:buClr>
              <a:buSzPct val="100000"/>
              <a:buFont typeface="Calibri"/>
              <a:buNone/>
            </a:pPr>
            <a:r>
              <a:rPr b="1" i="0" lang="en-US" sz="9465" u="none" cap="none" strike="noStrike">
                <a:solidFill>
                  <a:srgbClr val="FFFF00"/>
                </a:solidFill>
                <a:latin typeface="Arial"/>
                <a:ea typeface="Arial"/>
                <a:cs typeface="Arial"/>
                <a:sym typeface="Arial"/>
              </a:rPr>
              <a:t>DPU – SMART WATER BOX </a:t>
            </a:r>
            <a:endParaRPr b="1" i="0" sz="1400" u="none" cap="none" strike="noStrike">
              <a:solidFill>
                <a:srgbClr val="000000"/>
              </a:solidFill>
              <a:latin typeface="Arial"/>
              <a:ea typeface="Arial"/>
              <a:cs typeface="Arial"/>
              <a:sym typeface="Arial"/>
            </a:endParaRPr>
          </a:p>
        </p:txBody>
      </p:sp>
      <p:sp>
        <p:nvSpPr>
          <p:cNvPr id="117" name="Google Shape;117;g3541710b13a_0_192"/>
          <p:cNvSpPr txBox="1"/>
          <p:nvPr>
            <p:ph type="title"/>
          </p:nvPr>
        </p:nvSpPr>
        <p:spPr>
          <a:xfrm>
            <a:off x="3872650" y="3175000"/>
            <a:ext cx="4593600" cy="807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400"/>
              <a:buNone/>
            </a:pPr>
            <a:r>
              <a:rPr b="1" lang="en-US">
                <a:solidFill>
                  <a:schemeClr val="lt1"/>
                </a:solidFill>
                <a:latin typeface="Arial"/>
                <a:ea typeface="Arial"/>
                <a:cs typeface="Arial"/>
                <a:sym typeface="Arial"/>
              </a:rPr>
              <a:t>Phiên bản 1.0</a:t>
            </a:r>
            <a:endParaRPr b="1">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7" name="Shape 257"/>
        <p:cNvGrpSpPr/>
        <p:nvPr/>
      </p:nvGrpSpPr>
      <p:grpSpPr>
        <a:xfrm>
          <a:off x="0" y="0"/>
          <a:ext cx="0" cy="0"/>
          <a:chOff x="0" y="0"/>
          <a:chExt cx="0" cy="0"/>
        </a:xfrm>
      </p:grpSpPr>
      <p:sp>
        <p:nvSpPr>
          <p:cNvPr id="258" name="Google Shape;258;p35"/>
          <p:cNvSpPr txBox="1"/>
          <p:nvPr/>
        </p:nvSpPr>
        <p:spPr>
          <a:xfrm>
            <a:off x="946800" y="2902200"/>
            <a:ext cx="10298400" cy="1053600"/>
          </a:xfrm>
          <a:prstGeom prst="rect">
            <a:avLst/>
          </a:prstGeom>
          <a:noFill/>
          <a:ln>
            <a:noFill/>
          </a:ln>
        </p:spPr>
        <p:txBody>
          <a:bodyPr anchorCtr="0" anchor="b" bIns="60950" lIns="121900" spcFirstLastPara="1" rIns="121900" wrap="square" tIns="60950">
            <a:normAutofit fontScale="77500" lnSpcReduction="10000"/>
          </a:bodyPr>
          <a:lstStyle/>
          <a:p>
            <a:pPr indent="0" lvl="0" marL="0" marR="0" rtl="0" algn="ctr">
              <a:lnSpc>
                <a:spcPct val="90000"/>
              </a:lnSpc>
              <a:spcBef>
                <a:spcPts val="0"/>
              </a:spcBef>
              <a:spcAft>
                <a:spcPts val="0"/>
              </a:spcAft>
              <a:buClr>
                <a:srgbClr val="FFFF00"/>
              </a:buClr>
              <a:buSzPct val="100000"/>
              <a:buFont typeface="Calibri"/>
              <a:buNone/>
            </a:pPr>
            <a:r>
              <a:rPr b="1" i="0" lang="en-US" sz="9465" u="none" cap="none" strike="noStrike">
                <a:solidFill>
                  <a:srgbClr val="FFFF00"/>
                </a:solidFill>
                <a:latin typeface="Arial"/>
                <a:ea typeface="Arial"/>
                <a:cs typeface="Arial"/>
                <a:sym typeface="Arial"/>
              </a:rPr>
              <a:t>9. Lợi thế cạnh tranh</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2" name="Shape 262"/>
        <p:cNvGrpSpPr/>
        <p:nvPr/>
      </p:nvGrpSpPr>
      <p:grpSpPr>
        <a:xfrm>
          <a:off x="0" y="0"/>
          <a:ext cx="0" cy="0"/>
          <a:chOff x="0" y="0"/>
          <a:chExt cx="0" cy="0"/>
        </a:xfrm>
      </p:grpSpPr>
      <p:sp>
        <p:nvSpPr>
          <p:cNvPr id="263" name="Google Shape;263;g355b5765ad7_6_3"/>
          <p:cNvSpPr txBox="1"/>
          <p:nvPr>
            <p:ph type="title"/>
          </p:nvPr>
        </p:nvSpPr>
        <p:spPr>
          <a:xfrm>
            <a:off x="776050" y="521663"/>
            <a:ext cx="10144200" cy="768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en-US">
                <a:latin typeface="Arial"/>
                <a:ea typeface="Arial"/>
                <a:cs typeface="Arial"/>
                <a:sym typeface="Arial"/>
              </a:rPr>
              <a:t>9. Lợi thế cạnh tranh</a:t>
            </a:r>
            <a:endParaRPr b="1">
              <a:latin typeface="Arial"/>
              <a:ea typeface="Arial"/>
              <a:cs typeface="Arial"/>
              <a:sym typeface="Arial"/>
            </a:endParaRPr>
          </a:p>
        </p:txBody>
      </p:sp>
      <p:sp>
        <p:nvSpPr>
          <p:cNvPr id="264" name="Google Shape;264;g355b5765ad7_6_3"/>
          <p:cNvSpPr/>
          <p:nvPr/>
        </p:nvSpPr>
        <p:spPr>
          <a:xfrm>
            <a:off x="4002601" y="1180306"/>
            <a:ext cx="121920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graphicFrame>
        <p:nvGraphicFramePr>
          <p:cNvPr id="265" name="Google Shape;265;g355b5765ad7_6_3"/>
          <p:cNvGraphicFramePr/>
          <p:nvPr/>
        </p:nvGraphicFramePr>
        <p:xfrm>
          <a:off x="503600" y="1243775"/>
          <a:ext cx="3000000" cy="3000000"/>
        </p:xfrm>
        <a:graphic>
          <a:graphicData uri="http://schemas.openxmlformats.org/drawingml/2006/table">
            <a:tbl>
              <a:tblPr bandRow="1">
                <a:noFill/>
                <a:tableStyleId>{9BBE8393-0BB9-4382-9221-EF50F316E7BB}</a:tableStyleId>
              </a:tblPr>
              <a:tblGrid>
                <a:gridCol w="1804900"/>
                <a:gridCol w="2375825"/>
                <a:gridCol w="2120625"/>
                <a:gridCol w="2175400"/>
                <a:gridCol w="2410775"/>
              </a:tblGrid>
              <a:tr h="703750">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t> </a:t>
                      </a:r>
                      <a:endParaRPr sz="1200" u="none" cap="none" strike="noStrike"/>
                    </a:p>
                    <a:p>
                      <a:pPr indent="0" lvl="0" marL="0" marR="0" rtl="0" algn="l">
                        <a:lnSpc>
                          <a:spcPct val="115000"/>
                        </a:lnSpc>
                        <a:spcBef>
                          <a:spcPts val="800"/>
                        </a:spcBef>
                        <a:spcAft>
                          <a:spcPts val="0"/>
                        </a:spcAft>
                        <a:buClr>
                          <a:srgbClr val="000000"/>
                        </a:buClr>
                        <a:buSzPts val="1200"/>
                        <a:buFont typeface="Arial"/>
                        <a:buNone/>
                      </a:pPr>
                      <a:r>
                        <a:t/>
                      </a:r>
                      <a:endParaRPr sz="1200" u="none" cap="none" strike="noStrike"/>
                    </a:p>
                  </a:txBody>
                  <a:tcPr marT="95250" marB="95250" marR="95250" marL="952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t>DPU - FPGA</a:t>
                      </a:r>
                      <a:endParaRPr sz="1200" u="none" cap="none" strike="noStrike"/>
                    </a:p>
                  </a:txBody>
                  <a:tcPr marT="95250" marB="95250" marR="95250" marL="952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t>GPU</a:t>
                      </a:r>
                      <a:endParaRPr sz="1200" u="none" cap="none" strike="noStrike"/>
                    </a:p>
                  </a:txBody>
                  <a:tcPr marT="95250" marB="95250" marR="95250" marL="952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t>ASIC </a:t>
                      </a:r>
                      <a:endParaRPr sz="1200" u="none" cap="none" strike="noStrike"/>
                    </a:p>
                  </a:txBody>
                  <a:tcPr marT="95250" marB="95250" marR="95250" marL="952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00"/>
                        <a:buFont typeface="Arial"/>
                        <a:buNone/>
                      </a:pPr>
                      <a:r>
                        <a:rPr b="1" lang="en-US" sz="1200" u="none" cap="none" strike="noStrike"/>
                        <a:t>CPU</a:t>
                      </a:r>
                      <a:endParaRPr sz="1200" u="none" cap="none" strike="noStrike"/>
                    </a:p>
                  </a:txBody>
                  <a:tcPr marT="95250" marB="95250" marR="95250" marL="952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13150">
                <a:tc>
                  <a:txBody>
                    <a:bodyPr/>
                    <a:lstStyle/>
                    <a:p>
                      <a:pPr indent="0" lvl="0" marL="0" marR="0" rtl="0" algn="l">
                        <a:lnSpc>
                          <a:spcPct val="115000"/>
                        </a:lnSpc>
                        <a:spcBef>
                          <a:spcPts val="0"/>
                        </a:spcBef>
                        <a:spcAft>
                          <a:spcPts val="0"/>
                        </a:spcAft>
                        <a:buClr>
                          <a:srgbClr val="000000"/>
                        </a:buClr>
                        <a:buSzPts val="1200"/>
                        <a:buFont typeface="Arial"/>
                        <a:buNone/>
                      </a:pPr>
                      <a:r>
                        <a:rPr b="1" lang="en-US" sz="1200" u="none" cap="none" strike="noStrike"/>
                        <a:t>Hiệu Suất</a:t>
                      </a:r>
                      <a:endParaRPr sz="1200" u="none" cap="none" strike="noStrike"/>
                    </a:p>
                  </a:txBody>
                  <a:tcPr marT="95250" marB="95250" marR="95250" marL="952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t>Cao, tối ưu cho AI, xử lý song song mạnh mẽ</a:t>
                      </a:r>
                      <a:endParaRPr sz="1200" u="none" cap="none" strike="noStrike"/>
                    </a:p>
                  </a:txBody>
                  <a:tcPr marT="95250" marB="95250" marR="95250" marL="952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t>Cao</a:t>
                      </a:r>
                      <a:endParaRPr sz="1200" u="none" cap="none" strike="noStrike"/>
                    </a:p>
                  </a:txBody>
                  <a:tcPr marT="95250" marB="95250" marR="95250" marL="952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t>Cao</a:t>
                      </a:r>
                      <a:endParaRPr sz="1200" u="none" cap="none" strike="noStrike"/>
                    </a:p>
                  </a:txBody>
                  <a:tcPr marT="95250" marB="95250" marR="95250" marL="952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t>Không chuyên dụng cho AI</a:t>
                      </a:r>
                      <a:endParaRPr sz="1200" u="none" cap="none" strike="noStrike"/>
                    </a:p>
                  </a:txBody>
                  <a:tcPr marT="95250" marB="95250" marR="95250" marL="952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51400">
                <a:tc>
                  <a:txBody>
                    <a:bodyPr/>
                    <a:lstStyle/>
                    <a:p>
                      <a:pPr indent="0" lvl="0" marL="0" marR="0" rtl="0" algn="l">
                        <a:lnSpc>
                          <a:spcPct val="115000"/>
                        </a:lnSpc>
                        <a:spcBef>
                          <a:spcPts val="0"/>
                        </a:spcBef>
                        <a:spcAft>
                          <a:spcPts val="0"/>
                        </a:spcAft>
                        <a:buClr>
                          <a:srgbClr val="000000"/>
                        </a:buClr>
                        <a:buSzPts val="1200"/>
                        <a:buFont typeface="Arial"/>
                        <a:buNone/>
                      </a:pPr>
                      <a:r>
                        <a:rPr b="1" lang="en-US" sz="1200" u="none" cap="none" strike="noStrike"/>
                        <a:t>Tiêu thụ năng lượng</a:t>
                      </a:r>
                      <a:endParaRPr sz="1200" u="none" cap="none" strike="noStrike"/>
                    </a:p>
                  </a:txBody>
                  <a:tcPr marT="95250" marB="95250" marR="95250" marL="952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a:t>Thấp</a:t>
                      </a:r>
                      <a:endParaRPr sz="1200" u="none" cap="none" strike="noStrike"/>
                    </a:p>
                  </a:txBody>
                  <a:tcPr marT="95250" marB="95250" marR="95250" marL="952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t>Cao</a:t>
                      </a:r>
                      <a:endParaRPr sz="1200" u="none" cap="none" strike="noStrike"/>
                    </a:p>
                  </a:txBody>
                  <a:tcPr marT="95250" marB="95250" marR="95250" marL="952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a:t>Thấp</a:t>
                      </a:r>
                      <a:endParaRPr sz="1200" u="none" cap="none" strike="noStrike"/>
                    </a:p>
                  </a:txBody>
                  <a:tcPr marT="95250" marB="95250" marR="95250" marL="952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t>Thấp</a:t>
                      </a:r>
                      <a:endParaRPr sz="1200" u="none" cap="none" strike="noStrike"/>
                    </a:p>
                  </a:txBody>
                  <a:tcPr marT="95250" marB="95250" marR="95250" marL="952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13750">
                <a:tc>
                  <a:txBody>
                    <a:bodyPr/>
                    <a:lstStyle/>
                    <a:p>
                      <a:pPr indent="0" lvl="0" marL="0" marR="0" rtl="0" algn="l">
                        <a:lnSpc>
                          <a:spcPct val="115000"/>
                        </a:lnSpc>
                        <a:spcBef>
                          <a:spcPts val="0"/>
                        </a:spcBef>
                        <a:spcAft>
                          <a:spcPts val="0"/>
                        </a:spcAft>
                        <a:buClr>
                          <a:srgbClr val="000000"/>
                        </a:buClr>
                        <a:buSzPts val="1200"/>
                        <a:buFont typeface="Arial"/>
                        <a:buNone/>
                      </a:pPr>
                      <a:r>
                        <a:rPr b="1" lang="en-US" sz="1200" u="none" cap="none" strike="noStrike"/>
                        <a:t>Tính Linh Hoạt</a:t>
                      </a:r>
                      <a:endParaRPr sz="1200" u="none" cap="none" strike="noStrike"/>
                    </a:p>
                  </a:txBody>
                  <a:tcPr marT="95250" marB="95250" marR="95250" marL="952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t>Khả năng mở rộng và nâng cấp cao</a:t>
                      </a:r>
                      <a:endParaRPr sz="1200" u="none" cap="none" strike="noStrike"/>
                    </a:p>
                  </a:txBody>
                  <a:tcPr marT="95250" marB="95250" marR="95250" marL="952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t>Sức mạnh phần cứng bị giới hạn</a:t>
                      </a:r>
                      <a:endParaRPr sz="1200" u="none" cap="none" strike="noStrike"/>
                    </a:p>
                  </a:txBody>
                  <a:tcPr marT="95250" marB="95250" marR="95250" marL="952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t>Không thể thay đổi sau sản xuất</a:t>
                      </a:r>
                      <a:endParaRPr sz="1200" u="none" cap="none" strike="noStrike"/>
                    </a:p>
                  </a:txBody>
                  <a:tcPr marT="95250" marB="95250" marR="95250" marL="952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t>Đa năng nhưng không tối ưu cho AI</a:t>
                      </a:r>
                      <a:endParaRPr sz="1200" u="none" cap="none" strike="noStrike"/>
                    </a:p>
                  </a:txBody>
                  <a:tcPr marT="95250" marB="95250" marR="95250" marL="952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13150">
                <a:tc>
                  <a:txBody>
                    <a:bodyPr/>
                    <a:lstStyle/>
                    <a:p>
                      <a:pPr indent="0" lvl="0" marL="0" marR="0" rtl="0" algn="l">
                        <a:lnSpc>
                          <a:spcPct val="115000"/>
                        </a:lnSpc>
                        <a:spcBef>
                          <a:spcPts val="0"/>
                        </a:spcBef>
                        <a:spcAft>
                          <a:spcPts val="0"/>
                        </a:spcAft>
                        <a:buClr>
                          <a:srgbClr val="000000"/>
                        </a:buClr>
                        <a:buSzPts val="1200"/>
                        <a:buFont typeface="Arial"/>
                        <a:buNone/>
                      </a:pPr>
                      <a:r>
                        <a:rPr b="1" lang="en-US" sz="1200" u="none" cap="none" strike="noStrike"/>
                        <a:t>Bảo Mật</a:t>
                      </a:r>
                      <a:endParaRPr sz="1200" u="none" cap="none" strike="noStrike"/>
                    </a:p>
                  </a:txBody>
                  <a:tcPr marT="95250" marB="95250" marR="95250" marL="952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t>Dữ liệu xử lý tại nguồn, không gửi lên cloud</a:t>
                      </a:r>
                      <a:endParaRPr sz="1200" u="none" cap="none" strike="noStrike"/>
                    </a:p>
                  </a:txBody>
                  <a:tcPr marT="95250" marB="95250" marR="95250" marL="952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t>Cần giải pháp bảo mật bổ sung</a:t>
                      </a:r>
                      <a:endParaRPr sz="1200" u="none" cap="none" strike="noStrike"/>
                    </a:p>
                  </a:txBody>
                  <a:tcPr marT="95250" marB="95250" marR="95250" marL="952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t>Tốt nhưng thiếu linh hoạt</a:t>
                      </a:r>
                      <a:endParaRPr sz="1200" u="none" cap="none" strike="noStrike"/>
                    </a:p>
                  </a:txBody>
                  <a:tcPr marT="95250" marB="95250" marR="95250" marL="952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t>Tốt nhưng dễ bị tấn công phần mềm</a:t>
                      </a:r>
                      <a:endParaRPr sz="1200" u="none" cap="none" strike="noStrike"/>
                    </a:p>
                  </a:txBody>
                  <a:tcPr marT="95250" marB="95250" marR="95250" marL="952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13150">
                <a:tc>
                  <a:txBody>
                    <a:bodyPr/>
                    <a:lstStyle/>
                    <a:p>
                      <a:pPr indent="0" lvl="0" marL="0" marR="0" rtl="0" algn="l">
                        <a:lnSpc>
                          <a:spcPct val="115000"/>
                        </a:lnSpc>
                        <a:spcBef>
                          <a:spcPts val="0"/>
                        </a:spcBef>
                        <a:spcAft>
                          <a:spcPts val="0"/>
                        </a:spcAft>
                        <a:buClr>
                          <a:srgbClr val="000000"/>
                        </a:buClr>
                        <a:buSzPts val="1200"/>
                        <a:buFont typeface="Arial"/>
                        <a:buNone/>
                      </a:pPr>
                      <a:r>
                        <a:rPr b="1" lang="en-US" sz="1200" u="none" cap="none" strike="noStrike"/>
                        <a:t>Tích Hợp</a:t>
                      </a:r>
                      <a:endParaRPr sz="1200" u="none" cap="none" strike="noStrike"/>
                    </a:p>
                  </a:txBody>
                  <a:tcPr marT="95250" marB="95250" marR="95250" marL="952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t>Dễ dàng tích hợp vào hệ thống hiện tại</a:t>
                      </a:r>
                      <a:endParaRPr sz="1200" u="none" cap="none" strike="noStrike"/>
                    </a:p>
                  </a:txBody>
                  <a:tcPr marT="95250" marB="95250" marR="95250" marL="952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t>Yêu cầu không gian và tản nhiệt lớn</a:t>
                      </a:r>
                      <a:endParaRPr sz="1200" u="none" cap="none" strike="noStrike"/>
                    </a:p>
                  </a:txBody>
                  <a:tcPr marT="95250" marB="95250" marR="95250" marL="952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t>Khó tích hợp vào hệ thống đa dạng</a:t>
                      </a:r>
                      <a:endParaRPr sz="1200" u="none" cap="none" strike="noStrike"/>
                    </a:p>
                  </a:txBody>
                  <a:tcPr marT="95250" marB="95250" marR="95250" marL="952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t>Sẵn có trong hầu hết hệ thống</a:t>
                      </a:r>
                      <a:endParaRPr sz="1200" u="none" cap="none" strike="noStrike"/>
                    </a:p>
                  </a:txBody>
                  <a:tcPr marT="95250" marB="95250" marR="95250" marL="952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13750">
                <a:tc>
                  <a:txBody>
                    <a:bodyPr/>
                    <a:lstStyle/>
                    <a:p>
                      <a:pPr indent="0" lvl="0" marL="0" marR="0" rtl="0" algn="l">
                        <a:lnSpc>
                          <a:spcPct val="115000"/>
                        </a:lnSpc>
                        <a:spcBef>
                          <a:spcPts val="0"/>
                        </a:spcBef>
                        <a:spcAft>
                          <a:spcPts val="0"/>
                        </a:spcAft>
                        <a:buClr>
                          <a:srgbClr val="000000"/>
                        </a:buClr>
                        <a:buSzPts val="1200"/>
                        <a:buFont typeface="Arial"/>
                        <a:buNone/>
                      </a:pPr>
                      <a:r>
                        <a:rPr b="1" lang="en-US" sz="1200" u="none" cap="none" strike="noStrike"/>
                        <a:t>Chi Phí Dài Hạn</a:t>
                      </a:r>
                      <a:endParaRPr sz="1200" u="none" cap="none" strike="noStrike"/>
                    </a:p>
                  </a:txBody>
                  <a:tcPr marT="95250" marB="95250" marR="95250" marL="952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t>Đầu tư một lần, chi phí thấp.</a:t>
                      </a:r>
                      <a:endParaRPr sz="1200" u="none" cap="none" strike="noStrike"/>
                    </a:p>
                  </a:txBody>
                  <a:tcPr marT="95250" marB="95250" marR="95250" marL="952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t>Chi phí nâng cấp cao</a:t>
                      </a:r>
                      <a:endParaRPr sz="1200" u="none" cap="none" strike="noStrike"/>
                    </a:p>
                  </a:txBody>
                  <a:tcPr marT="95250" marB="95250" marR="95250" marL="952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t>Đầu tư lớn ban đầu, không linh hoạt</a:t>
                      </a:r>
                      <a:endParaRPr sz="1200" u="none" cap="none" strike="noStrike"/>
                    </a:p>
                  </a:txBody>
                  <a:tcPr marT="95250" marB="95250" marR="95250" marL="952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t>Rẻ nhưng hiệu suất thấp </a:t>
                      </a:r>
                      <a:endParaRPr sz="1200" u="none" cap="none" strike="noStrike"/>
                    </a:p>
                  </a:txBody>
                  <a:tcPr marT="95250" marB="95250" marR="95250" marL="952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9" name="Shape 269"/>
        <p:cNvGrpSpPr/>
        <p:nvPr/>
      </p:nvGrpSpPr>
      <p:grpSpPr>
        <a:xfrm>
          <a:off x="0" y="0"/>
          <a:ext cx="0" cy="0"/>
          <a:chOff x="0" y="0"/>
          <a:chExt cx="0" cy="0"/>
        </a:xfrm>
      </p:grpSpPr>
      <p:sp>
        <p:nvSpPr>
          <p:cNvPr id="270" name="Google Shape;270;g3554470c2e3_9_38"/>
          <p:cNvSpPr txBox="1"/>
          <p:nvPr/>
        </p:nvSpPr>
        <p:spPr>
          <a:xfrm>
            <a:off x="1015300" y="1993747"/>
            <a:ext cx="10293714" cy="2042226"/>
          </a:xfrm>
          <a:prstGeom prst="rect">
            <a:avLst/>
          </a:prstGeom>
          <a:noFill/>
          <a:ln>
            <a:noFill/>
          </a:ln>
        </p:spPr>
        <p:txBody>
          <a:bodyPr anchorCtr="0" anchor="b" bIns="60950" lIns="121900" spcFirstLastPara="1" rIns="121900" wrap="square" tIns="60950">
            <a:normAutofit fontScale="62500"/>
          </a:bodyPr>
          <a:lstStyle/>
          <a:p>
            <a:pPr indent="0" lvl="0" marL="0" marR="0" rtl="0" algn="ctr">
              <a:lnSpc>
                <a:spcPct val="90000"/>
              </a:lnSpc>
              <a:spcBef>
                <a:spcPts val="0"/>
              </a:spcBef>
              <a:spcAft>
                <a:spcPts val="0"/>
              </a:spcAft>
              <a:buClr>
                <a:srgbClr val="FFFF00"/>
              </a:buClr>
              <a:buSzPct val="100000"/>
              <a:buFont typeface="Calibri"/>
              <a:buNone/>
            </a:pPr>
            <a:r>
              <a:rPr b="1" i="0" lang="en-US" sz="9465" u="none" cap="none" strike="noStrike">
                <a:solidFill>
                  <a:srgbClr val="FFFF00"/>
                </a:solidFill>
                <a:latin typeface="Arial"/>
                <a:ea typeface="Arial"/>
                <a:cs typeface="Arial"/>
                <a:sym typeface="Arial"/>
              </a:rPr>
              <a:t>10. Kế hoạch chuyển giao </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FFFF00"/>
              </a:buClr>
              <a:buSzPct val="100000"/>
              <a:buFont typeface="Calibri"/>
              <a:buNone/>
            </a:pPr>
            <a:r>
              <a:rPr b="1" i="0" lang="en-US" sz="9465" u="none" cap="none" strike="noStrike">
                <a:solidFill>
                  <a:srgbClr val="FFFF00"/>
                </a:solidFill>
                <a:latin typeface="Arial"/>
                <a:ea typeface="Arial"/>
                <a:cs typeface="Arial"/>
                <a:sym typeface="Arial"/>
              </a:rPr>
              <a:t>công nghệ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4" name="Shape 274"/>
        <p:cNvGrpSpPr/>
        <p:nvPr/>
      </p:nvGrpSpPr>
      <p:grpSpPr>
        <a:xfrm>
          <a:off x="0" y="0"/>
          <a:ext cx="0" cy="0"/>
          <a:chOff x="0" y="0"/>
          <a:chExt cx="0" cy="0"/>
        </a:xfrm>
      </p:grpSpPr>
      <p:sp>
        <p:nvSpPr>
          <p:cNvPr id="275" name="Google Shape;275;p36"/>
          <p:cNvSpPr txBox="1"/>
          <p:nvPr>
            <p:ph type="title"/>
          </p:nvPr>
        </p:nvSpPr>
        <p:spPr>
          <a:xfrm>
            <a:off x="948500" y="578012"/>
            <a:ext cx="10515600" cy="999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en-US">
                <a:latin typeface="Arial"/>
                <a:ea typeface="Arial"/>
                <a:cs typeface="Arial"/>
                <a:sym typeface="Arial"/>
              </a:rPr>
              <a:t>10. Kế hoạch chuyển giao công nghệ</a:t>
            </a:r>
            <a:endParaRPr b="1">
              <a:latin typeface="Arial"/>
              <a:ea typeface="Arial"/>
              <a:cs typeface="Arial"/>
              <a:sym typeface="Arial"/>
            </a:endParaRPr>
          </a:p>
        </p:txBody>
      </p:sp>
      <p:sp>
        <p:nvSpPr>
          <p:cNvPr id="276" name="Google Shape;276;p36"/>
          <p:cNvSpPr txBox="1"/>
          <p:nvPr>
            <p:ph idx="1" type="body"/>
          </p:nvPr>
        </p:nvSpPr>
        <p:spPr>
          <a:xfrm>
            <a:off x="697050" y="1620150"/>
            <a:ext cx="9987300" cy="4612200"/>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SzPts val="1800"/>
              <a:buNone/>
            </a:pPr>
            <a:r>
              <a:rPr b="1" lang="en-US" sz="2000">
                <a:solidFill>
                  <a:srgbClr val="000000"/>
                </a:solidFill>
              </a:rPr>
              <a:t>Phạm vi:</a:t>
            </a:r>
            <a:endParaRPr b="1" sz="2000">
              <a:solidFill>
                <a:srgbClr val="000000"/>
              </a:solidFill>
            </a:endParaRPr>
          </a:p>
          <a:p>
            <a:pPr indent="-355600" lvl="0" marL="457200" rtl="0" algn="just">
              <a:lnSpc>
                <a:spcPct val="100000"/>
              </a:lnSpc>
              <a:spcBef>
                <a:spcPts val="0"/>
              </a:spcBef>
              <a:spcAft>
                <a:spcPts val="0"/>
              </a:spcAft>
              <a:buClr>
                <a:srgbClr val="000000"/>
              </a:buClr>
              <a:buSzPts val="2000"/>
              <a:buChar char="•"/>
            </a:pPr>
            <a:r>
              <a:rPr lang="en-US" sz="2000">
                <a:solidFill>
                  <a:srgbClr val="000000"/>
                </a:solidFill>
              </a:rPr>
              <a:t>Tài liệu kỹ thuật</a:t>
            </a:r>
            <a:endParaRPr sz="2000">
              <a:solidFill>
                <a:srgbClr val="000000"/>
              </a:solidFill>
            </a:endParaRPr>
          </a:p>
          <a:p>
            <a:pPr indent="-355600" lvl="0" marL="457200" rtl="0" algn="just">
              <a:lnSpc>
                <a:spcPct val="100000"/>
              </a:lnSpc>
              <a:spcBef>
                <a:spcPts val="0"/>
              </a:spcBef>
              <a:spcAft>
                <a:spcPts val="0"/>
              </a:spcAft>
              <a:buClr>
                <a:srgbClr val="000000"/>
              </a:buClr>
              <a:buSzPts val="2000"/>
              <a:buChar char="•"/>
            </a:pPr>
            <a:r>
              <a:rPr lang="en-US" sz="2000">
                <a:solidFill>
                  <a:srgbClr val="000000"/>
                </a:solidFill>
              </a:rPr>
              <a:t>Phần mềm</a:t>
            </a:r>
            <a:endParaRPr sz="2000">
              <a:solidFill>
                <a:srgbClr val="000000"/>
              </a:solidFill>
            </a:endParaRPr>
          </a:p>
          <a:p>
            <a:pPr indent="-355600" lvl="0" marL="457200" rtl="0" algn="just">
              <a:lnSpc>
                <a:spcPct val="100000"/>
              </a:lnSpc>
              <a:spcBef>
                <a:spcPts val="0"/>
              </a:spcBef>
              <a:spcAft>
                <a:spcPts val="0"/>
              </a:spcAft>
              <a:buClr>
                <a:srgbClr val="000000"/>
              </a:buClr>
              <a:buSzPts val="2000"/>
              <a:buChar char="•"/>
            </a:pPr>
            <a:r>
              <a:rPr lang="en-US" sz="2000">
                <a:solidFill>
                  <a:srgbClr val="000000"/>
                </a:solidFill>
              </a:rPr>
              <a:t>Phần cứng</a:t>
            </a:r>
            <a:endParaRPr sz="2000">
              <a:solidFill>
                <a:srgbClr val="000000"/>
              </a:solidFill>
            </a:endParaRPr>
          </a:p>
          <a:p>
            <a:pPr indent="-355600" lvl="0" marL="457200" rtl="0" algn="just">
              <a:lnSpc>
                <a:spcPct val="100000"/>
              </a:lnSpc>
              <a:spcBef>
                <a:spcPts val="0"/>
              </a:spcBef>
              <a:spcAft>
                <a:spcPts val="0"/>
              </a:spcAft>
              <a:buClr>
                <a:srgbClr val="000000"/>
              </a:buClr>
              <a:buSzPts val="2000"/>
              <a:buChar char="•"/>
            </a:pPr>
            <a:r>
              <a:rPr lang="en-US" sz="2000">
                <a:solidFill>
                  <a:srgbClr val="000000"/>
                </a:solidFill>
              </a:rPr>
              <a:t>Quy trình</a:t>
            </a:r>
            <a:endParaRPr sz="2000">
              <a:solidFill>
                <a:srgbClr val="000000"/>
              </a:solidFill>
            </a:endParaRPr>
          </a:p>
          <a:p>
            <a:pPr indent="0" lvl="0" marL="0" rtl="0" algn="just">
              <a:lnSpc>
                <a:spcPct val="100000"/>
              </a:lnSpc>
              <a:spcBef>
                <a:spcPts val="0"/>
              </a:spcBef>
              <a:spcAft>
                <a:spcPts val="0"/>
              </a:spcAft>
              <a:buSzPts val="1800"/>
              <a:buNone/>
            </a:pPr>
            <a:r>
              <a:rPr b="1" lang="en-US" sz="2000">
                <a:solidFill>
                  <a:srgbClr val="000000"/>
                </a:solidFill>
              </a:rPr>
              <a:t>Lịch trình:</a:t>
            </a:r>
            <a:endParaRPr b="1" sz="2000">
              <a:solidFill>
                <a:srgbClr val="000000"/>
              </a:solidFill>
            </a:endParaRPr>
          </a:p>
          <a:p>
            <a:pPr indent="-355600" lvl="0" marL="457200" rtl="0" algn="just">
              <a:lnSpc>
                <a:spcPct val="100000"/>
              </a:lnSpc>
              <a:spcBef>
                <a:spcPts val="0"/>
              </a:spcBef>
              <a:spcAft>
                <a:spcPts val="0"/>
              </a:spcAft>
              <a:buSzPts val="2000"/>
              <a:buChar char="•"/>
            </a:pPr>
            <a:r>
              <a:rPr lang="en-US" sz="2000"/>
              <a:t>Giai đoạn 1: Lên kế hoạch chuyển giao.</a:t>
            </a:r>
            <a:endParaRPr sz="2000"/>
          </a:p>
          <a:p>
            <a:pPr indent="-355600" lvl="0" marL="457200" rtl="0" algn="just">
              <a:lnSpc>
                <a:spcPct val="100000"/>
              </a:lnSpc>
              <a:spcBef>
                <a:spcPts val="0"/>
              </a:spcBef>
              <a:spcAft>
                <a:spcPts val="0"/>
              </a:spcAft>
              <a:buSzPts val="2000"/>
              <a:buChar char="•"/>
            </a:pPr>
            <a:r>
              <a:rPr lang="en-US" sz="2000"/>
              <a:t>Giai đoạn 2: Khảo sát, triển khai, cài đặt.</a:t>
            </a:r>
            <a:endParaRPr sz="2000"/>
          </a:p>
          <a:p>
            <a:pPr indent="-355600" lvl="0" marL="457200" rtl="0" algn="just">
              <a:lnSpc>
                <a:spcPct val="100000"/>
              </a:lnSpc>
              <a:spcBef>
                <a:spcPts val="0"/>
              </a:spcBef>
              <a:spcAft>
                <a:spcPts val="0"/>
              </a:spcAft>
              <a:buSzPts val="2000"/>
              <a:buChar char="•"/>
            </a:pPr>
            <a:r>
              <a:rPr lang="en-US" sz="2000"/>
              <a:t>Giai đoạn 3: Nghiệm thu và đánh giá.</a:t>
            </a:r>
            <a:endParaRPr sz="2000"/>
          </a:p>
          <a:p>
            <a:pPr indent="0" lvl="0" marL="0" rtl="0" algn="just">
              <a:lnSpc>
                <a:spcPct val="100000"/>
              </a:lnSpc>
              <a:spcBef>
                <a:spcPts val="0"/>
              </a:spcBef>
              <a:spcAft>
                <a:spcPts val="0"/>
              </a:spcAft>
              <a:buSzPts val="1800"/>
              <a:buNone/>
            </a:pPr>
            <a:r>
              <a:rPr b="1" lang="en-US" sz="2000"/>
              <a:t>Hỗ trợ sau chuyển giao:</a:t>
            </a:r>
            <a:endParaRPr b="1" sz="2000"/>
          </a:p>
          <a:p>
            <a:pPr indent="-355600" lvl="0" marL="457200" rtl="0" algn="just">
              <a:lnSpc>
                <a:spcPct val="100000"/>
              </a:lnSpc>
              <a:spcBef>
                <a:spcPts val="0"/>
              </a:spcBef>
              <a:spcAft>
                <a:spcPts val="0"/>
              </a:spcAft>
              <a:buSzPts val="2000"/>
              <a:buChar char="•"/>
            </a:pPr>
            <a:r>
              <a:rPr lang="en-US" sz="2000"/>
              <a:t>Cập nhật phần mềm, vá lỗi, nâng cấp định kỳ.</a:t>
            </a:r>
            <a:endParaRPr sz="2000"/>
          </a:p>
          <a:p>
            <a:pPr indent="-355600" lvl="0" marL="457200" rtl="0" algn="just">
              <a:lnSpc>
                <a:spcPct val="100000"/>
              </a:lnSpc>
              <a:spcBef>
                <a:spcPts val="0"/>
              </a:spcBef>
              <a:spcAft>
                <a:spcPts val="0"/>
              </a:spcAft>
              <a:buSzPts val="2000"/>
              <a:buChar char="•"/>
            </a:pPr>
            <a:r>
              <a:rPr lang="en-US" sz="2000"/>
              <a:t>Đánh giá hiệu năng, tối ưu hóa hệ thống.</a:t>
            </a:r>
            <a:endParaRPr sz="2000"/>
          </a:p>
          <a:p>
            <a:pPr indent="-355600" lvl="0" marL="457200" rtl="0" algn="just">
              <a:lnSpc>
                <a:spcPct val="100000"/>
              </a:lnSpc>
              <a:spcBef>
                <a:spcPts val="0"/>
              </a:spcBef>
              <a:spcAft>
                <a:spcPts val="0"/>
              </a:spcAft>
              <a:buSzPts val="2000"/>
              <a:buChar char="•"/>
            </a:pPr>
            <a:r>
              <a:rPr lang="en-US" sz="2000"/>
              <a:t>Tư vấn mở rộng, tích hợp, cải tiến.</a:t>
            </a:r>
            <a:endParaRPr sz="2000"/>
          </a:p>
          <a:p>
            <a:pPr indent="-355600" lvl="0" marL="457200" rtl="0" algn="just">
              <a:lnSpc>
                <a:spcPct val="100000"/>
              </a:lnSpc>
              <a:spcBef>
                <a:spcPts val="0"/>
              </a:spcBef>
              <a:spcAft>
                <a:spcPts val="0"/>
              </a:spcAft>
              <a:buSzPts val="2000"/>
              <a:buChar char="•"/>
            </a:pPr>
            <a:r>
              <a:rPr lang="en-US" sz="2000"/>
              <a:t>Cung cấp đội ngũ hỗ trợ, cơ sở tri thức trực tuyến, gói bảo trì định kỳ.</a:t>
            </a:r>
            <a:endParaRPr sz="2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0" name="Shape 280"/>
        <p:cNvGrpSpPr/>
        <p:nvPr/>
      </p:nvGrpSpPr>
      <p:grpSpPr>
        <a:xfrm>
          <a:off x="0" y="0"/>
          <a:ext cx="0" cy="0"/>
          <a:chOff x="0" y="0"/>
          <a:chExt cx="0" cy="0"/>
        </a:xfrm>
      </p:grpSpPr>
      <p:sp>
        <p:nvSpPr>
          <p:cNvPr id="281" name="Google Shape;281;p37"/>
          <p:cNvSpPr txBox="1"/>
          <p:nvPr/>
        </p:nvSpPr>
        <p:spPr>
          <a:xfrm>
            <a:off x="434375" y="2403075"/>
            <a:ext cx="11414700" cy="1253700"/>
          </a:xfrm>
          <a:prstGeom prst="rect">
            <a:avLst/>
          </a:prstGeom>
          <a:noFill/>
          <a:ln>
            <a:noFill/>
          </a:ln>
        </p:spPr>
        <p:txBody>
          <a:bodyPr anchorCtr="0" anchor="b" bIns="60950" lIns="121900" spcFirstLastPara="1" rIns="121900" wrap="square" tIns="60950">
            <a:normAutofit/>
          </a:bodyPr>
          <a:lstStyle/>
          <a:p>
            <a:pPr indent="0" lvl="0" marL="0" marR="0" rtl="0" algn="ctr">
              <a:lnSpc>
                <a:spcPct val="70000"/>
              </a:lnSpc>
              <a:spcBef>
                <a:spcPts val="0"/>
              </a:spcBef>
              <a:spcAft>
                <a:spcPts val="0"/>
              </a:spcAft>
              <a:buClr>
                <a:srgbClr val="FFFF00"/>
              </a:buClr>
              <a:buSzPts val="8755"/>
              <a:buFont typeface="Calibri"/>
              <a:buNone/>
            </a:pPr>
            <a:r>
              <a:rPr b="1" i="0" lang="en-US" sz="8455" u="none" cap="none" strike="noStrike">
                <a:solidFill>
                  <a:srgbClr val="FFFF00"/>
                </a:solidFill>
                <a:latin typeface="Arial"/>
                <a:ea typeface="Arial"/>
                <a:cs typeface="Arial"/>
                <a:sym typeface="Arial"/>
              </a:rPr>
              <a:t>11. Thông số kỹ thuật</a:t>
            </a:r>
            <a:endParaRPr b="0" i="0" sz="995"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5" name="Shape 285"/>
        <p:cNvGrpSpPr/>
        <p:nvPr/>
      </p:nvGrpSpPr>
      <p:grpSpPr>
        <a:xfrm>
          <a:off x="0" y="0"/>
          <a:ext cx="0" cy="0"/>
          <a:chOff x="0" y="0"/>
          <a:chExt cx="0" cy="0"/>
        </a:xfrm>
      </p:grpSpPr>
      <p:sp>
        <p:nvSpPr>
          <p:cNvPr id="286" name="Google Shape;286;p6"/>
          <p:cNvSpPr txBox="1"/>
          <p:nvPr>
            <p:ph type="title"/>
          </p:nvPr>
        </p:nvSpPr>
        <p:spPr>
          <a:xfrm>
            <a:off x="838200" y="550557"/>
            <a:ext cx="10515600" cy="99890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en-US">
                <a:latin typeface="Arial"/>
                <a:ea typeface="Arial"/>
                <a:cs typeface="Arial"/>
                <a:sym typeface="Arial"/>
              </a:rPr>
              <a:t>11. Thông số kỹ thuật (Phiên bản 1.0)</a:t>
            </a:r>
            <a:endParaRPr b="1">
              <a:latin typeface="Arial"/>
              <a:ea typeface="Arial"/>
              <a:cs typeface="Arial"/>
              <a:sym typeface="Arial"/>
            </a:endParaRPr>
          </a:p>
        </p:txBody>
      </p:sp>
      <p:graphicFrame>
        <p:nvGraphicFramePr>
          <p:cNvPr id="287" name="Google Shape;287;p6"/>
          <p:cNvGraphicFramePr/>
          <p:nvPr/>
        </p:nvGraphicFramePr>
        <p:xfrm>
          <a:off x="1008993" y="1549464"/>
          <a:ext cx="3000000" cy="3000000"/>
        </p:xfrm>
        <a:graphic>
          <a:graphicData uri="http://schemas.openxmlformats.org/drawingml/2006/table">
            <a:tbl>
              <a:tblPr>
                <a:noFill/>
                <a:tableStyleId>{1CEE2240-B8F6-4594-A027-EF165B1FA5E8}</a:tableStyleId>
              </a:tblPr>
              <a:tblGrid>
                <a:gridCol w="4144925"/>
                <a:gridCol w="5982825"/>
              </a:tblGrid>
              <a:tr h="589025">
                <a:tc>
                  <a:txBody>
                    <a:bodyPr/>
                    <a:lstStyle/>
                    <a:p>
                      <a:pPr indent="0" lvl="0" marL="0" marR="0" rtl="0" algn="ctr">
                        <a:lnSpc>
                          <a:spcPct val="100000"/>
                        </a:lnSpc>
                        <a:spcBef>
                          <a:spcPts val="0"/>
                        </a:spcBef>
                        <a:spcAft>
                          <a:spcPts val="0"/>
                        </a:spcAft>
                        <a:buClr>
                          <a:srgbClr val="000000"/>
                        </a:buClr>
                        <a:buSzPts val="2000"/>
                        <a:buFont typeface="Arial"/>
                        <a:buNone/>
                      </a:pPr>
                      <a:r>
                        <a:rPr b="1" lang="en-US" sz="2000" u="none" cap="none" strike="noStrike"/>
                        <a:t>Tiêu chí</a:t>
                      </a:r>
                      <a:endParaRPr b="1" sz="2000" u="none" cap="none" strike="noStrike"/>
                    </a:p>
                  </a:txBody>
                  <a:tcPr marT="45725" marB="45725" marR="91450" marL="91450" anchor="ctr">
                    <a:solidFill>
                      <a:srgbClr val="FFF2CC"/>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lang="en-US" sz="2000" u="none" cap="none" strike="noStrike"/>
                        <a:t>Thông số kỹ thuật</a:t>
                      </a:r>
                      <a:endParaRPr b="1" sz="2000" u="none" cap="none" strike="noStrike"/>
                    </a:p>
                  </a:txBody>
                  <a:tcPr marT="45725" marB="45725" marR="91450" marL="91450" anchor="ctr"/>
                </a:tc>
              </a:tr>
              <a:tr h="655225">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t>Độ chính xác đọc đồng hồ nước</a:t>
                      </a:r>
                      <a:endParaRPr sz="2000" u="none" cap="none" strike="noStrike"/>
                    </a:p>
                    <a:p>
                      <a:pPr indent="0" lvl="0" marL="0" marR="0" rtl="0" algn="l">
                        <a:lnSpc>
                          <a:spcPct val="100000"/>
                        </a:lnSpc>
                        <a:spcBef>
                          <a:spcPts val="0"/>
                        </a:spcBef>
                        <a:spcAft>
                          <a:spcPts val="0"/>
                        </a:spcAft>
                        <a:buClr>
                          <a:srgbClr val="000000"/>
                        </a:buClr>
                        <a:buSzPts val="2000"/>
                        <a:buFont typeface="Arial"/>
                        <a:buNone/>
                      </a:pPr>
                      <a:r>
                        <a:rPr lang="en-US" sz="2000" u="none" cap="none" strike="noStrike"/>
                        <a:t>(Accuracy)</a:t>
                      </a:r>
                      <a:endParaRPr sz="1400" u="none" cap="none" strike="noStrike"/>
                    </a:p>
                  </a:txBody>
                  <a:tcPr marT="45725" marB="45725" marR="91450" marL="91450" anchor="ctr">
                    <a:solidFill>
                      <a:srgbClr val="FFF2CC"/>
                    </a:solidFill>
                  </a:tcPr>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t>≥ 95 % trên tập kiểm thử thực tế</a:t>
                      </a:r>
                      <a:endParaRPr sz="1400" u="none" cap="none" strike="noStrike"/>
                    </a:p>
                  </a:txBody>
                  <a:tcPr marT="45725" marB="45725" marR="91450" marL="91450" anchor="ctr"/>
                </a:tc>
              </a:tr>
              <a:tr h="766800">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t>Độ trễ xử lý (Processing latency)</a:t>
                      </a:r>
                      <a:endParaRPr sz="1400" u="none" cap="none" strike="noStrike"/>
                    </a:p>
                  </a:txBody>
                  <a:tcPr marT="45725" marB="45725" marR="91450" marL="91450" anchor="ctr">
                    <a:solidFill>
                      <a:srgbClr val="FFF2CC"/>
                    </a:solidFill>
                  </a:tcPr>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t>≤ 500ms cho mỗi ảnh</a:t>
                      </a:r>
                      <a:endParaRPr sz="1400" u="none" cap="none" strike="noStrike"/>
                    </a:p>
                  </a:txBody>
                  <a:tcPr marT="45725" marB="45725" marR="91450" marL="91450" anchor="ctr"/>
                </a:tc>
              </a:tr>
              <a:tr h="766800">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t>Tỷ lệ mất gói (Packet-loss rate)</a:t>
                      </a:r>
                      <a:endParaRPr sz="1400" u="none" cap="none" strike="noStrike"/>
                    </a:p>
                  </a:txBody>
                  <a:tcPr marT="45725" marB="45725" marR="91450" marL="91450" anchor="ctr">
                    <a:solidFill>
                      <a:srgbClr val="FFF2CC"/>
                    </a:solidFill>
                  </a:tcPr>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t>&lt; 5 % khi gửi báo cáo về gateway</a:t>
                      </a:r>
                      <a:endParaRPr sz="1400" u="none" cap="none" strike="noStrike"/>
                    </a:p>
                  </a:txBody>
                  <a:tcPr marT="45725" marB="45725" marR="91450" marL="91450" anchor="ctr"/>
                </a:tc>
              </a:tr>
              <a:tr h="766800">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t>Thời gian hoạt động (Power endurance)</a:t>
                      </a:r>
                      <a:endParaRPr sz="1400" u="none" cap="none" strike="noStrike"/>
                    </a:p>
                  </a:txBody>
                  <a:tcPr marT="45725" marB="45725" marR="91450" marL="91450" anchor="ctr">
                    <a:solidFill>
                      <a:srgbClr val="FFF2CC"/>
                    </a:solidFill>
                  </a:tcPr>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t>≥ 2 năm liên tục với một viên pin</a:t>
                      </a:r>
                      <a:endParaRPr sz="1400" u="none" cap="none" strike="noStrike"/>
                    </a:p>
                  </a:txBody>
                  <a:tcPr marT="45725" marB="45725" marR="91450" marL="91450" anchor="ctr"/>
                </a:tc>
              </a:tr>
              <a:tr h="940100">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t>Môi trường hoạt động </a:t>
                      </a:r>
                      <a:endParaRPr sz="1400" u="none" cap="none" strike="noStrike"/>
                    </a:p>
                    <a:p>
                      <a:pPr indent="0" lvl="0" marL="0" marR="0" rtl="0" algn="l">
                        <a:lnSpc>
                          <a:spcPct val="100000"/>
                        </a:lnSpc>
                        <a:spcBef>
                          <a:spcPts val="0"/>
                        </a:spcBef>
                        <a:spcAft>
                          <a:spcPts val="0"/>
                        </a:spcAft>
                        <a:buClr>
                          <a:srgbClr val="000000"/>
                        </a:buClr>
                        <a:buSzPts val="2000"/>
                        <a:buFont typeface="Arial"/>
                        <a:buNone/>
                      </a:pPr>
                      <a:r>
                        <a:rPr lang="en-US" sz="2000" u="none" cap="none" strike="noStrike"/>
                        <a:t>(Operating environment)</a:t>
                      </a:r>
                      <a:endParaRPr sz="1400" u="none" cap="none" strike="noStrike"/>
                    </a:p>
                  </a:txBody>
                  <a:tcPr marT="45725" marB="45725" marR="91450" marL="91450" anchor="ctr">
                    <a:solidFill>
                      <a:srgbClr val="FFF2CC"/>
                    </a:solidFill>
                  </a:tcPr>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t>Nhiệt độ bình thường 0–50 °C, chịu được biến động nhiệt độ từ −1 đến 60 °C; vỏ đạt chuẩn </a:t>
                      </a:r>
                      <a:r>
                        <a:rPr lang="en-US" sz="2000"/>
                        <a:t>IP65</a:t>
                      </a:r>
                      <a:r>
                        <a:rPr lang="en-US" sz="2000" u="none" cap="none" strike="noStrike"/>
                        <a:t> </a:t>
                      </a:r>
                      <a:endParaRPr sz="1400" u="none" cap="none" strike="noStrike"/>
                    </a:p>
                  </a:txBody>
                  <a:tcPr marT="45725" marB="45725" marR="91450" marL="91450" anchor="ct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1" name="Shape 291"/>
        <p:cNvGrpSpPr/>
        <p:nvPr/>
      </p:nvGrpSpPr>
      <p:grpSpPr>
        <a:xfrm>
          <a:off x="0" y="0"/>
          <a:ext cx="0" cy="0"/>
          <a:chOff x="0" y="0"/>
          <a:chExt cx="0" cy="0"/>
        </a:xfrm>
      </p:grpSpPr>
      <p:sp>
        <p:nvSpPr>
          <p:cNvPr id="292" name="Google Shape;292;p38"/>
          <p:cNvSpPr txBox="1"/>
          <p:nvPr/>
        </p:nvSpPr>
        <p:spPr>
          <a:xfrm>
            <a:off x="748625" y="2440025"/>
            <a:ext cx="10819800" cy="1300200"/>
          </a:xfrm>
          <a:prstGeom prst="rect">
            <a:avLst/>
          </a:prstGeom>
          <a:noFill/>
          <a:ln>
            <a:noFill/>
          </a:ln>
        </p:spPr>
        <p:txBody>
          <a:bodyPr anchorCtr="0" anchor="b" bIns="60950" lIns="121900" spcFirstLastPara="1" rIns="121900" wrap="square" tIns="60950">
            <a:normAutofit/>
          </a:bodyPr>
          <a:lstStyle/>
          <a:p>
            <a:pPr indent="0" lvl="0" marL="0" marR="0" rtl="0" algn="ctr">
              <a:lnSpc>
                <a:spcPct val="70000"/>
              </a:lnSpc>
              <a:spcBef>
                <a:spcPts val="0"/>
              </a:spcBef>
              <a:spcAft>
                <a:spcPts val="0"/>
              </a:spcAft>
              <a:buClr>
                <a:srgbClr val="FFFF00"/>
              </a:buClr>
              <a:buSzPts val="8755"/>
              <a:buFont typeface="Calibri"/>
              <a:buNone/>
            </a:pPr>
            <a:r>
              <a:rPr b="1" i="0" lang="en-US" sz="7355" u="none" cap="none" strike="noStrike">
                <a:solidFill>
                  <a:srgbClr val="FFFF00"/>
                </a:solidFill>
                <a:latin typeface="Arial"/>
                <a:ea typeface="Arial"/>
                <a:cs typeface="Arial"/>
                <a:sym typeface="Arial"/>
              </a:rPr>
              <a:t>12. Lộ trình phát triển</a:t>
            </a:r>
            <a:endParaRPr b="0" i="0" sz="1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6" name="Shape 296"/>
        <p:cNvGrpSpPr/>
        <p:nvPr/>
      </p:nvGrpSpPr>
      <p:grpSpPr>
        <a:xfrm>
          <a:off x="0" y="0"/>
          <a:ext cx="0" cy="0"/>
          <a:chOff x="0" y="0"/>
          <a:chExt cx="0" cy="0"/>
        </a:xfrm>
      </p:grpSpPr>
      <p:sp>
        <p:nvSpPr>
          <p:cNvPr id="297" name="Google Shape;297;p10"/>
          <p:cNvSpPr txBox="1"/>
          <p:nvPr>
            <p:ph type="title"/>
          </p:nvPr>
        </p:nvSpPr>
        <p:spPr>
          <a:xfrm>
            <a:off x="838200" y="485413"/>
            <a:ext cx="10515600" cy="99890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en-US">
                <a:latin typeface="Arial"/>
                <a:ea typeface="Arial"/>
                <a:cs typeface="Arial"/>
                <a:sym typeface="Arial"/>
              </a:rPr>
              <a:t>12. Lộ trình phát triển</a:t>
            </a:r>
            <a:endParaRPr b="1">
              <a:latin typeface="Arial"/>
              <a:ea typeface="Arial"/>
              <a:cs typeface="Arial"/>
              <a:sym typeface="Arial"/>
            </a:endParaRPr>
          </a:p>
        </p:txBody>
      </p:sp>
      <p:grpSp>
        <p:nvGrpSpPr>
          <p:cNvPr id="298" name="Google Shape;298;p10"/>
          <p:cNvGrpSpPr/>
          <p:nvPr/>
        </p:nvGrpSpPr>
        <p:grpSpPr>
          <a:xfrm>
            <a:off x="944200" y="1295625"/>
            <a:ext cx="11048451" cy="5253425"/>
            <a:chOff x="9425" y="35183"/>
            <a:chExt cx="10704826" cy="5253425"/>
          </a:xfrm>
        </p:grpSpPr>
        <p:sp>
          <p:nvSpPr>
            <p:cNvPr id="299" name="Google Shape;299;p10"/>
            <p:cNvSpPr/>
            <p:nvPr/>
          </p:nvSpPr>
          <p:spPr>
            <a:xfrm>
              <a:off x="9425" y="35183"/>
              <a:ext cx="2817000" cy="2277000"/>
            </a:xfrm>
            <a:prstGeom prst="roundRect">
              <a:avLst>
                <a:gd fmla="val 10000" name="adj"/>
              </a:avLst>
            </a:prstGeom>
            <a:solidFill>
              <a:srgbClr val="126082"/>
            </a:solidFill>
            <a:ln cap="flat" cmpd="sng" w="1905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300" name="Google Shape;300;p10"/>
            <p:cNvSpPr txBox="1"/>
            <p:nvPr/>
          </p:nvSpPr>
          <p:spPr>
            <a:xfrm>
              <a:off x="79797" y="327493"/>
              <a:ext cx="2712900" cy="1674600"/>
            </a:xfrm>
            <a:prstGeom prst="rect">
              <a:avLst/>
            </a:prstGeom>
            <a:noFill/>
            <a:ln>
              <a:noFill/>
            </a:ln>
          </p:spPr>
          <p:txBody>
            <a:bodyPr anchorCtr="0" anchor="ctr" bIns="53325" lIns="53325" spcFirstLastPara="1" rIns="53325" wrap="square" tIns="53325">
              <a:noAutofit/>
            </a:bodyPr>
            <a:lstStyle/>
            <a:p>
              <a:pPr indent="0" lvl="0" marL="0" marR="0" rtl="0" algn="ctr">
                <a:lnSpc>
                  <a:spcPct val="100000"/>
                </a:lnSpc>
                <a:spcBef>
                  <a:spcPts val="0"/>
                </a:spcBef>
                <a:spcAft>
                  <a:spcPts val="0"/>
                </a:spcAft>
                <a:buClr>
                  <a:srgbClr val="FFFFFF"/>
                </a:buClr>
                <a:buSzPts val="1400"/>
                <a:buFont typeface="Arial"/>
                <a:buNone/>
              </a:pPr>
              <a:r>
                <a:rPr b="1" i="0" lang="en-US" sz="1400" u="none" cap="none" strike="noStrike">
                  <a:solidFill>
                    <a:srgbClr val="FFFFFF"/>
                  </a:solidFill>
                  <a:latin typeface="Arial"/>
                  <a:ea typeface="Arial"/>
                  <a:cs typeface="Arial"/>
                  <a:sym typeface="Arial"/>
                </a:rPr>
                <a:t>01/2026 – 06/2026</a:t>
              </a:r>
              <a:br>
                <a:rPr b="1" i="0" lang="en-US" sz="1400" u="none" cap="none" strike="noStrike">
                  <a:solidFill>
                    <a:srgbClr val="FFFFFF"/>
                  </a:solidFill>
                  <a:latin typeface="Arial"/>
                  <a:ea typeface="Arial"/>
                  <a:cs typeface="Arial"/>
                  <a:sym typeface="Arial"/>
                </a:rPr>
              </a:br>
              <a:r>
                <a:rPr b="0" i="0" lang="en-US" sz="1400" u="none" cap="none" strike="noStrike">
                  <a:solidFill>
                    <a:srgbClr val="FFFFFF"/>
                  </a:solidFill>
                  <a:latin typeface="Arial"/>
                  <a:ea typeface="Arial"/>
                  <a:cs typeface="Arial"/>
                  <a:sym typeface="Arial"/>
                </a:rPr>
                <a:t> </a:t>
              </a:r>
              <a:r>
                <a:rPr b="1" i="0" lang="en-US" sz="1400" u="none" cap="none" strike="noStrike">
                  <a:solidFill>
                    <a:srgbClr val="FFFFFF"/>
                  </a:solidFill>
                  <a:latin typeface="Arial"/>
                  <a:ea typeface="Arial"/>
                  <a:cs typeface="Arial"/>
                  <a:sym typeface="Arial"/>
                </a:rPr>
                <a:t>Phiên bản 1.0</a:t>
              </a:r>
              <a:br>
                <a:rPr b="0" i="0" lang="en-US" sz="1400" u="none" cap="none" strike="noStrike">
                  <a:solidFill>
                    <a:srgbClr val="FFFFFF"/>
                  </a:solidFill>
                  <a:latin typeface="Arial"/>
                  <a:ea typeface="Arial"/>
                  <a:cs typeface="Arial"/>
                  <a:sym typeface="Arial"/>
                </a:rPr>
              </a:br>
              <a:r>
                <a:rPr b="0" i="0" lang="en-US" sz="1400" u="none" cap="none" strike="noStrike">
                  <a:solidFill>
                    <a:srgbClr val="FFFFFF"/>
                  </a:solidFill>
                  <a:latin typeface="Arial"/>
                  <a:ea typeface="Arial"/>
                  <a:cs typeface="Arial"/>
                  <a:sym typeface="Arial"/>
                </a:rPr>
                <a:t>“</a:t>
              </a:r>
              <a:r>
                <a:rPr b="1" i="0" lang="en-US" sz="1400" u="none" cap="none" strike="noStrike">
                  <a:solidFill>
                    <a:srgbClr val="FFFFFF"/>
                  </a:solidFill>
                  <a:latin typeface="Arial"/>
                  <a:ea typeface="Arial"/>
                  <a:cs typeface="Arial"/>
                  <a:sym typeface="Arial"/>
                </a:rPr>
                <a:t>OCR Siêu Tốc &amp; Kết Nối Thông Minh” </a:t>
              </a:r>
              <a:r>
                <a:rPr b="0" i="0" lang="en-US" sz="1400" u="none" cap="none" strike="noStrike">
                  <a:solidFill>
                    <a:srgbClr val="FFFFFF"/>
                  </a:solidFill>
                  <a:latin typeface="Arial"/>
                  <a:ea typeface="Arial"/>
                  <a:cs typeface="Arial"/>
                  <a:sym typeface="Arial"/>
                </a:rPr>
                <a:t>Tự động đọc các thông tin trên mặt đồng hồ nước và truyền ngay kết quả về người dùng</a:t>
              </a:r>
              <a:endParaRPr b="0" i="0" sz="1400" u="none" cap="none" strike="noStrike">
                <a:solidFill>
                  <a:srgbClr val="FFFFFF"/>
                </a:solidFill>
                <a:latin typeface="Arial"/>
                <a:ea typeface="Arial"/>
                <a:cs typeface="Arial"/>
                <a:sym typeface="Arial"/>
              </a:endParaRPr>
            </a:p>
          </p:txBody>
        </p:sp>
        <p:sp>
          <p:nvSpPr>
            <p:cNvPr id="301" name="Google Shape;301;p10"/>
            <p:cNvSpPr/>
            <p:nvPr/>
          </p:nvSpPr>
          <p:spPr>
            <a:xfrm>
              <a:off x="3074405" y="763918"/>
              <a:ext cx="597300" cy="698700"/>
            </a:xfrm>
            <a:prstGeom prst="rightArrow">
              <a:avLst>
                <a:gd fmla="val 60000" name="adj1"/>
                <a:gd fmla="val 50000" name="adj2"/>
              </a:avLst>
            </a:prstGeom>
            <a:solidFill>
              <a:srgbClr val="A9B5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302" name="Google Shape;302;p10"/>
            <p:cNvSpPr txBox="1"/>
            <p:nvPr/>
          </p:nvSpPr>
          <p:spPr>
            <a:xfrm>
              <a:off x="3074405" y="903645"/>
              <a:ext cx="418200" cy="4191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2900"/>
                <a:buFont typeface="Arial"/>
                <a:buNone/>
              </a:pPr>
              <a:r>
                <a:t/>
              </a:r>
              <a:endParaRPr b="0" i="0" sz="2900" u="none" cap="none" strike="noStrike">
                <a:solidFill>
                  <a:srgbClr val="FFFFFF"/>
                </a:solidFill>
                <a:latin typeface="Montserrat"/>
                <a:ea typeface="Montserrat"/>
                <a:cs typeface="Montserrat"/>
                <a:sym typeface="Montserrat"/>
              </a:endParaRPr>
            </a:p>
          </p:txBody>
        </p:sp>
        <p:sp>
          <p:nvSpPr>
            <p:cNvPr id="303" name="Google Shape;303;p10"/>
            <p:cNvSpPr/>
            <p:nvPr/>
          </p:nvSpPr>
          <p:spPr>
            <a:xfrm>
              <a:off x="3953326" y="44683"/>
              <a:ext cx="2817000" cy="2277000"/>
            </a:xfrm>
            <a:prstGeom prst="roundRect">
              <a:avLst>
                <a:gd fmla="val 10000" name="adj"/>
              </a:avLst>
            </a:prstGeom>
            <a:solidFill>
              <a:srgbClr val="126082"/>
            </a:solidFill>
            <a:ln cap="flat" cmpd="sng" w="1905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304" name="Google Shape;304;p10"/>
            <p:cNvSpPr txBox="1"/>
            <p:nvPr/>
          </p:nvSpPr>
          <p:spPr>
            <a:xfrm>
              <a:off x="3987968" y="168658"/>
              <a:ext cx="2714100" cy="1924500"/>
            </a:xfrm>
            <a:prstGeom prst="rect">
              <a:avLst/>
            </a:prstGeom>
            <a:noFill/>
            <a:ln>
              <a:noFill/>
            </a:ln>
          </p:spPr>
          <p:txBody>
            <a:bodyPr anchorCtr="0" anchor="ctr" bIns="53325" lIns="53325" spcFirstLastPara="1" rIns="53325" wrap="square" tIns="53325">
              <a:noAutofit/>
            </a:bodyPr>
            <a:lstStyle/>
            <a:p>
              <a:pPr indent="0" lvl="0" marL="0" marR="0" rtl="0" algn="ctr">
                <a:lnSpc>
                  <a:spcPct val="100000"/>
                </a:lnSpc>
                <a:spcBef>
                  <a:spcPts val="0"/>
                </a:spcBef>
                <a:spcAft>
                  <a:spcPts val="0"/>
                </a:spcAft>
                <a:buClr>
                  <a:srgbClr val="FFFFFF"/>
                </a:buClr>
                <a:buSzPts val="1400"/>
                <a:buFont typeface="Arial"/>
                <a:buNone/>
              </a:pPr>
              <a:r>
                <a:rPr b="1" i="0" lang="en-US" sz="1400" u="none" cap="none" strike="noStrike">
                  <a:solidFill>
                    <a:srgbClr val="FFFFFF"/>
                  </a:solidFill>
                  <a:latin typeface="Arial"/>
                  <a:ea typeface="Arial"/>
                  <a:cs typeface="Arial"/>
                  <a:sym typeface="Arial"/>
                </a:rPr>
                <a:t>07/2026 – 12/2026:</a:t>
              </a:r>
              <a:r>
                <a:rPr b="0" i="0" lang="en-US" sz="1400" u="none" cap="none" strike="noStrike">
                  <a:solidFill>
                    <a:srgbClr val="FFFFFF"/>
                  </a:solidFill>
                  <a:latin typeface="Arial"/>
                  <a:ea typeface="Arial"/>
                  <a:cs typeface="Arial"/>
                  <a:sym typeface="Arial"/>
                </a:rPr>
                <a:t> </a:t>
              </a:r>
              <a:br>
                <a:rPr b="0" i="0" lang="en-US" sz="1400" u="none" cap="none" strike="noStrike">
                  <a:solidFill>
                    <a:srgbClr val="FFFFFF"/>
                  </a:solidFill>
                  <a:latin typeface="Arial"/>
                  <a:ea typeface="Arial"/>
                  <a:cs typeface="Arial"/>
                  <a:sym typeface="Arial"/>
                </a:rPr>
              </a:br>
              <a:r>
                <a:rPr b="1" i="0" lang="en-US" sz="1400" u="none" cap="none" strike="noStrike">
                  <a:solidFill>
                    <a:srgbClr val="FFFFFF"/>
                  </a:solidFill>
                  <a:latin typeface="Arial"/>
                  <a:ea typeface="Arial"/>
                  <a:cs typeface="Arial"/>
                  <a:sym typeface="Arial"/>
                </a:rPr>
                <a:t>Phiên bản 1.1</a:t>
              </a:r>
              <a:br>
                <a:rPr b="0" i="0" lang="en-US" sz="1400" u="none" cap="none" strike="noStrike">
                  <a:solidFill>
                    <a:srgbClr val="FFFFFF"/>
                  </a:solidFill>
                  <a:latin typeface="Arial"/>
                  <a:ea typeface="Arial"/>
                  <a:cs typeface="Arial"/>
                  <a:sym typeface="Arial"/>
                </a:rPr>
              </a:br>
              <a:r>
                <a:rPr b="1" i="0" lang="en-US" sz="1400" u="none" cap="none" strike="noStrike">
                  <a:solidFill>
                    <a:srgbClr val="FFFFFF"/>
                  </a:solidFill>
                  <a:latin typeface="Arial"/>
                  <a:ea typeface="Arial"/>
                  <a:cs typeface="Arial"/>
                  <a:sym typeface="Arial"/>
                </a:rPr>
                <a:t>“Chính xác &amp; Ổn định”</a:t>
              </a:r>
              <a:br>
                <a:rPr b="1" i="0" lang="en-US" sz="1400" u="none" cap="none" strike="noStrike">
                  <a:solidFill>
                    <a:srgbClr val="FFFFFF"/>
                  </a:solidFill>
                  <a:latin typeface="Arial"/>
                  <a:ea typeface="Arial"/>
                  <a:cs typeface="Arial"/>
                  <a:sym typeface="Arial"/>
                </a:rPr>
              </a:br>
              <a:r>
                <a:rPr b="0" i="0" lang="en-US" sz="1400" u="none" cap="none" strike="noStrike">
                  <a:solidFill>
                    <a:srgbClr val="FFFFFF"/>
                  </a:solidFill>
                  <a:latin typeface="Arial"/>
                  <a:ea typeface="Arial"/>
                  <a:cs typeface="Arial"/>
                  <a:sym typeface="Arial"/>
                </a:rPr>
                <a:t>Cải thiện độ chính xác OCR trong điều kiện ánh sáng yếu hoặc ngược sáng. Khắc phục các lỗi cơ bản về kết nối và hiển thị trạng thái.</a:t>
              </a:r>
              <a:endParaRPr b="0" i="0" sz="1400" u="none" cap="none" strike="noStrike">
                <a:solidFill>
                  <a:srgbClr val="FFFFFF"/>
                </a:solidFill>
                <a:latin typeface="Arial"/>
                <a:ea typeface="Arial"/>
                <a:cs typeface="Arial"/>
                <a:sym typeface="Arial"/>
              </a:endParaRPr>
            </a:p>
          </p:txBody>
        </p:sp>
        <p:sp>
          <p:nvSpPr>
            <p:cNvPr id="305" name="Google Shape;305;p10"/>
            <p:cNvSpPr/>
            <p:nvPr/>
          </p:nvSpPr>
          <p:spPr>
            <a:xfrm>
              <a:off x="7018313" y="763918"/>
              <a:ext cx="597300" cy="698700"/>
            </a:xfrm>
            <a:prstGeom prst="rightArrow">
              <a:avLst>
                <a:gd fmla="val 60000" name="adj1"/>
                <a:gd fmla="val 50000" name="adj2"/>
              </a:avLst>
            </a:prstGeom>
            <a:solidFill>
              <a:srgbClr val="A9B5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306" name="Google Shape;306;p10"/>
            <p:cNvSpPr txBox="1"/>
            <p:nvPr/>
          </p:nvSpPr>
          <p:spPr>
            <a:xfrm>
              <a:off x="7018313" y="903645"/>
              <a:ext cx="418200" cy="4191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2900"/>
                <a:buFont typeface="Arial"/>
                <a:buNone/>
              </a:pPr>
              <a:r>
                <a:t/>
              </a:r>
              <a:endParaRPr b="0" i="0" sz="2900" u="none" cap="none" strike="noStrike">
                <a:solidFill>
                  <a:srgbClr val="FFFFFF"/>
                </a:solidFill>
                <a:latin typeface="Montserrat"/>
                <a:ea typeface="Montserrat"/>
                <a:cs typeface="Montserrat"/>
                <a:sym typeface="Montserrat"/>
              </a:endParaRPr>
            </a:p>
          </p:txBody>
        </p:sp>
        <p:sp>
          <p:nvSpPr>
            <p:cNvPr id="307" name="Google Shape;307;p10"/>
            <p:cNvSpPr/>
            <p:nvPr/>
          </p:nvSpPr>
          <p:spPr>
            <a:xfrm>
              <a:off x="7735736" y="44758"/>
              <a:ext cx="2924700" cy="2277000"/>
            </a:xfrm>
            <a:prstGeom prst="roundRect">
              <a:avLst>
                <a:gd fmla="val 10000" name="adj"/>
              </a:avLst>
            </a:prstGeom>
            <a:solidFill>
              <a:srgbClr val="126082"/>
            </a:solidFill>
            <a:ln cap="flat" cmpd="sng" w="1905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308" name="Google Shape;308;p10"/>
            <p:cNvSpPr txBox="1"/>
            <p:nvPr/>
          </p:nvSpPr>
          <p:spPr>
            <a:xfrm>
              <a:off x="7863525" y="580971"/>
              <a:ext cx="2716200" cy="1403400"/>
            </a:xfrm>
            <a:prstGeom prst="rect">
              <a:avLst/>
            </a:prstGeom>
            <a:noFill/>
            <a:ln>
              <a:noFill/>
            </a:ln>
          </p:spPr>
          <p:txBody>
            <a:bodyPr anchorCtr="0" anchor="ctr" bIns="53325" lIns="53325" spcFirstLastPara="1" rIns="53325" wrap="square" tIns="53325">
              <a:noAutofit/>
            </a:bodyPr>
            <a:lstStyle/>
            <a:p>
              <a:pPr indent="0" lvl="0" marL="0" marR="0" rtl="0" algn="ctr">
                <a:lnSpc>
                  <a:spcPct val="100000"/>
                </a:lnSpc>
                <a:spcBef>
                  <a:spcPts val="0"/>
                </a:spcBef>
                <a:spcAft>
                  <a:spcPts val="0"/>
                </a:spcAft>
                <a:buClr>
                  <a:srgbClr val="FFFFFF"/>
                </a:buClr>
                <a:buSzPts val="1400"/>
                <a:buFont typeface="Arial"/>
                <a:buNone/>
              </a:pPr>
              <a:r>
                <a:rPr b="1" i="0" lang="en-US" sz="1400" u="none" cap="none" strike="noStrike">
                  <a:solidFill>
                    <a:srgbClr val="FFFFFF"/>
                  </a:solidFill>
                  <a:latin typeface="Arial"/>
                  <a:ea typeface="Arial"/>
                  <a:cs typeface="Arial"/>
                  <a:sym typeface="Arial"/>
                </a:rPr>
                <a:t>01/2027 - 06/2027</a:t>
              </a:r>
              <a:br>
                <a:rPr b="1" i="0" lang="en-US" sz="1400" u="none" cap="none" strike="noStrike">
                  <a:solidFill>
                    <a:srgbClr val="FFFFFF"/>
                  </a:solidFill>
                  <a:latin typeface="Arial"/>
                  <a:ea typeface="Arial"/>
                  <a:cs typeface="Arial"/>
                  <a:sym typeface="Arial"/>
                </a:rPr>
              </a:br>
              <a:r>
                <a:rPr b="1" i="0" lang="en-US" sz="1400" u="none" cap="none" strike="noStrike">
                  <a:solidFill>
                    <a:srgbClr val="FFFFFF"/>
                  </a:solidFill>
                  <a:latin typeface="Arial"/>
                  <a:ea typeface="Arial"/>
                  <a:cs typeface="Arial"/>
                  <a:sym typeface="Arial"/>
                </a:rPr>
                <a:t>Phiên bản 1.1</a:t>
              </a:r>
              <a:br>
                <a:rPr b="1" i="0" lang="en-US" sz="1400" u="none" cap="none" strike="noStrike">
                  <a:solidFill>
                    <a:srgbClr val="FFFFFF"/>
                  </a:solidFill>
                  <a:latin typeface="Arial"/>
                  <a:ea typeface="Arial"/>
                  <a:cs typeface="Arial"/>
                  <a:sym typeface="Arial"/>
                </a:rPr>
              </a:br>
              <a:r>
                <a:rPr b="1" i="0" lang="en-US" sz="1400" u="none" cap="none" strike="noStrike">
                  <a:solidFill>
                    <a:srgbClr val="FFFFFF"/>
                  </a:solidFill>
                  <a:latin typeface="Arial"/>
                  <a:ea typeface="Arial"/>
                  <a:cs typeface="Arial"/>
                  <a:sym typeface="Arial"/>
                </a:rPr>
                <a:t>“Kết Nối &amp; Bảo Mật Tăng Cường”</a:t>
              </a:r>
              <a:br>
                <a:rPr b="1" i="0" lang="en-US" sz="1400" u="none" cap="none" strike="noStrike">
                  <a:solidFill>
                    <a:srgbClr val="FFFFFF"/>
                  </a:solidFill>
                  <a:latin typeface="Arial"/>
                  <a:ea typeface="Arial"/>
                  <a:cs typeface="Arial"/>
                  <a:sym typeface="Arial"/>
                </a:rPr>
              </a:br>
              <a:r>
                <a:rPr b="0" i="0" lang="en-US" sz="1400" u="none" cap="none" strike="noStrike">
                  <a:solidFill>
                    <a:srgbClr val="FFFFFF"/>
                  </a:solidFill>
                  <a:latin typeface="Arial"/>
                  <a:ea typeface="Arial"/>
                  <a:cs typeface="Arial"/>
                  <a:sym typeface="Arial"/>
                </a:rPr>
                <a:t>Tối ưu trải nghiệm kết nối thiết bị–máy chủ, nâng cao bảo mật dữ liệu. Chuẩn bị hạ tầng phần mềm sẵn sàng cho việc tích hợp cảm biến mới trong 2.0.</a:t>
              </a:r>
              <a:endParaRPr b="0" i="0" sz="1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09" name="Google Shape;309;p10"/>
            <p:cNvSpPr/>
            <p:nvPr/>
          </p:nvSpPr>
          <p:spPr>
            <a:xfrm rot="5400000">
              <a:off x="9030949" y="2315184"/>
              <a:ext cx="549600" cy="698700"/>
            </a:xfrm>
            <a:prstGeom prst="rightArrow">
              <a:avLst>
                <a:gd fmla="val 60000" name="adj1"/>
                <a:gd fmla="val 50000" name="adj2"/>
              </a:avLst>
            </a:prstGeom>
            <a:solidFill>
              <a:srgbClr val="A9B5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310" name="Google Shape;310;p10"/>
            <p:cNvSpPr txBox="1"/>
            <p:nvPr/>
          </p:nvSpPr>
          <p:spPr>
            <a:xfrm>
              <a:off x="9096189" y="2999342"/>
              <a:ext cx="419100" cy="4440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3100"/>
                <a:buFont typeface="Arial"/>
                <a:buNone/>
              </a:pPr>
              <a:r>
                <a:t/>
              </a:r>
              <a:endParaRPr b="0" i="0" sz="3100" u="none" cap="none" strike="noStrike">
                <a:solidFill>
                  <a:srgbClr val="FFFFFF"/>
                </a:solidFill>
                <a:latin typeface="Montserrat"/>
                <a:ea typeface="Montserrat"/>
                <a:cs typeface="Montserrat"/>
                <a:sym typeface="Montserrat"/>
              </a:endParaRPr>
            </a:p>
          </p:txBody>
        </p:sp>
        <p:sp>
          <p:nvSpPr>
            <p:cNvPr id="311" name="Google Shape;311;p10"/>
            <p:cNvSpPr/>
            <p:nvPr/>
          </p:nvSpPr>
          <p:spPr>
            <a:xfrm>
              <a:off x="7897251" y="3011608"/>
              <a:ext cx="2817000" cy="2277000"/>
            </a:xfrm>
            <a:prstGeom prst="roundRect">
              <a:avLst>
                <a:gd fmla="val 10000" name="adj"/>
              </a:avLst>
            </a:prstGeom>
            <a:solidFill>
              <a:srgbClr val="126082"/>
            </a:solidFill>
            <a:ln cap="flat" cmpd="sng" w="1905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312" name="Google Shape;312;p10"/>
            <p:cNvSpPr txBox="1"/>
            <p:nvPr/>
          </p:nvSpPr>
          <p:spPr>
            <a:xfrm>
              <a:off x="7931079" y="3500599"/>
              <a:ext cx="2709300" cy="1733700"/>
            </a:xfrm>
            <a:prstGeom prst="rect">
              <a:avLst/>
            </a:prstGeom>
            <a:noFill/>
            <a:ln>
              <a:noFill/>
            </a:ln>
          </p:spPr>
          <p:txBody>
            <a:bodyPr anchorCtr="0" anchor="ctr" bIns="53325" lIns="53325" spcFirstLastPara="1" rIns="53325" wrap="square" tIns="53325">
              <a:noAutofit/>
            </a:bodyPr>
            <a:lstStyle/>
            <a:p>
              <a:pPr indent="0" lvl="0" marL="0" marR="0" rtl="0" algn="ctr">
                <a:lnSpc>
                  <a:spcPct val="115000"/>
                </a:lnSpc>
                <a:spcBef>
                  <a:spcPts val="0"/>
                </a:spcBef>
                <a:spcAft>
                  <a:spcPts val="0"/>
                </a:spcAft>
                <a:buClr>
                  <a:srgbClr val="000000"/>
                </a:buClr>
                <a:buSzPts val="1100"/>
                <a:buFont typeface="Arial"/>
                <a:buNone/>
              </a:pPr>
              <a:r>
                <a:rPr b="1" i="0" lang="en-US" sz="1400" u="none" cap="none" strike="noStrike">
                  <a:solidFill>
                    <a:srgbClr val="FFFFFF"/>
                  </a:solidFill>
                  <a:latin typeface="Arial"/>
                  <a:ea typeface="Arial"/>
                  <a:cs typeface="Arial"/>
                  <a:sym typeface="Arial"/>
                </a:rPr>
                <a:t>07/2026 – 12/2027:</a:t>
              </a:r>
              <a:endParaRPr b="1" i="0" sz="1400" u="none" cap="none" strike="noStrike">
                <a:solidFill>
                  <a:srgbClr val="FFFFFF"/>
                </a:solidFill>
                <a:latin typeface="Arial"/>
                <a:ea typeface="Arial"/>
                <a:cs typeface="Arial"/>
                <a:sym typeface="Arial"/>
              </a:endParaRPr>
            </a:p>
            <a:p>
              <a:pPr indent="0" lvl="0" marL="0" marR="0" rtl="0" algn="ctr">
                <a:lnSpc>
                  <a:spcPct val="115000"/>
                </a:lnSpc>
                <a:spcBef>
                  <a:spcPts val="600"/>
                </a:spcBef>
                <a:spcAft>
                  <a:spcPts val="0"/>
                </a:spcAft>
                <a:buClr>
                  <a:srgbClr val="000000"/>
                </a:buClr>
                <a:buSzPts val="1100"/>
                <a:buFont typeface="Arial"/>
                <a:buNone/>
              </a:pPr>
              <a:r>
                <a:rPr b="1" i="0" lang="en-US" sz="1400" u="none" cap="none" strike="noStrike">
                  <a:solidFill>
                    <a:srgbClr val="FFFFFF"/>
                  </a:solidFill>
                  <a:latin typeface="Arial"/>
                  <a:ea typeface="Arial"/>
                  <a:cs typeface="Arial"/>
                  <a:sym typeface="Arial"/>
                </a:rPr>
                <a:t>Phiên bản 2.0</a:t>
              </a:r>
              <a:endParaRPr b="1" i="0" sz="1400" u="none" cap="none" strike="noStrike">
                <a:solidFill>
                  <a:srgbClr val="FFFFFF"/>
                </a:solidFill>
                <a:latin typeface="Arial"/>
                <a:ea typeface="Arial"/>
                <a:cs typeface="Arial"/>
                <a:sym typeface="Arial"/>
              </a:endParaRPr>
            </a:p>
            <a:p>
              <a:pPr indent="0" lvl="0" marL="0" marR="0" rtl="0" algn="ctr">
                <a:lnSpc>
                  <a:spcPct val="115000"/>
                </a:lnSpc>
                <a:spcBef>
                  <a:spcPts val="600"/>
                </a:spcBef>
                <a:spcAft>
                  <a:spcPts val="0"/>
                </a:spcAft>
                <a:buClr>
                  <a:srgbClr val="000000"/>
                </a:buClr>
                <a:buSzPts val="1100"/>
                <a:buFont typeface="Arial"/>
                <a:buNone/>
              </a:pPr>
              <a:r>
                <a:rPr b="1" i="0" lang="en-US" sz="1400" u="none" cap="none" strike="noStrike">
                  <a:solidFill>
                    <a:srgbClr val="FFFFFF"/>
                  </a:solidFill>
                  <a:latin typeface="Arial"/>
                  <a:ea typeface="Arial"/>
                  <a:cs typeface="Arial"/>
                  <a:sym typeface="Arial"/>
                </a:rPr>
                <a:t>“Cảm Biến Độ Mặn Thông Minh &amp; Cảnh Báo Tức Thời”</a:t>
              </a:r>
              <a:endParaRPr b="1" i="0" sz="1400" u="none" cap="none" strike="noStrike">
                <a:solidFill>
                  <a:srgbClr val="FFFFFF"/>
                </a:solidFill>
                <a:latin typeface="Arial"/>
                <a:ea typeface="Arial"/>
                <a:cs typeface="Arial"/>
                <a:sym typeface="Arial"/>
              </a:endParaRPr>
            </a:p>
            <a:p>
              <a:pPr indent="0" lvl="0" marL="0" marR="0" rtl="0" algn="ctr">
                <a:lnSpc>
                  <a:spcPct val="115000"/>
                </a:lnSpc>
                <a:spcBef>
                  <a:spcPts val="600"/>
                </a:spcBef>
                <a:spcAft>
                  <a:spcPts val="0"/>
                </a:spcAft>
                <a:buClr>
                  <a:srgbClr val="000000"/>
                </a:buClr>
                <a:buSzPts val="1100"/>
                <a:buFont typeface="Arial"/>
                <a:buNone/>
              </a:pPr>
              <a:r>
                <a:rPr b="0" i="0" lang="en-US" sz="1400" u="none" cap="none" strike="noStrike">
                  <a:solidFill>
                    <a:srgbClr val="FFFFFF"/>
                  </a:solidFill>
                  <a:latin typeface="Arial"/>
                  <a:ea typeface="Arial"/>
                  <a:cs typeface="Arial"/>
                  <a:sym typeface="Arial"/>
                </a:rPr>
                <a:t>Bổ sung đo độ mặn (salinity) và thông báo ngay khi vượt ngưỡng.</a:t>
              </a:r>
              <a:endParaRPr b="0" i="0" sz="1400" u="none" cap="none" strike="noStrike">
                <a:solidFill>
                  <a:srgbClr val="FFFFFF"/>
                </a:solidFill>
                <a:latin typeface="Arial"/>
                <a:ea typeface="Arial"/>
                <a:cs typeface="Arial"/>
                <a:sym typeface="Arial"/>
              </a:endParaRPr>
            </a:p>
            <a:p>
              <a:pPr indent="0" lvl="0" marL="0" marR="0" rtl="0" algn="ctr">
                <a:lnSpc>
                  <a:spcPct val="100000"/>
                </a:lnSpc>
                <a:spcBef>
                  <a:spcPts val="600"/>
                </a:spcBef>
                <a:spcAft>
                  <a:spcPts val="0"/>
                </a:spcAft>
                <a:buClr>
                  <a:srgbClr val="FFFFFF"/>
                </a:buClr>
                <a:buSzPts val="1400"/>
                <a:buFont typeface="Arial"/>
                <a:buNone/>
              </a:pPr>
              <a:r>
                <a:t/>
              </a:r>
              <a:endParaRPr b="1" i="0" sz="1400" u="none" cap="none" strike="noStrike">
                <a:solidFill>
                  <a:srgbClr val="FFFFFF"/>
                </a:solidFill>
                <a:latin typeface="Arial"/>
                <a:ea typeface="Arial"/>
                <a:cs typeface="Arial"/>
                <a:sym typeface="Arial"/>
              </a:endParaRPr>
            </a:p>
          </p:txBody>
        </p:sp>
        <p:sp>
          <p:nvSpPr>
            <p:cNvPr id="313" name="Google Shape;313;p10"/>
            <p:cNvSpPr/>
            <p:nvPr/>
          </p:nvSpPr>
          <p:spPr>
            <a:xfrm rot="10800000">
              <a:off x="6975838" y="3742324"/>
              <a:ext cx="597300" cy="698700"/>
            </a:xfrm>
            <a:prstGeom prst="rightArrow">
              <a:avLst>
                <a:gd fmla="val 60000" name="adj1"/>
                <a:gd fmla="val 50000" name="adj2"/>
              </a:avLst>
            </a:prstGeom>
            <a:solidFill>
              <a:srgbClr val="A9B5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314" name="Google Shape;314;p10"/>
            <p:cNvSpPr txBox="1"/>
            <p:nvPr/>
          </p:nvSpPr>
          <p:spPr>
            <a:xfrm>
              <a:off x="7231284" y="3882116"/>
              <a:ext cx="418200" cy="4191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2900"/>
                <a:buFont typeface="Arial"/>
                <a:buNone/>
              </a:pPr>
              <a:r>
                <a:t/>
              </a:r>
              <a:endParaRPr b="0" i="0" sz="2900" u="none" cap="none" strike="noStrike">
                <a:solidFill>
                  <a:srgbClr val="FFFFFF"/>
                </a:solidFill>
                <a:latin typeface="Montserrat"/>
                <a:ea typeface="Montserrat"/>
                <a:cs typeface="Montserrat"/>
                <a:sym typeface="Montserrat"/>
              </a:endParaRPr>
            </a:p>
          </p:txBody>
        </p:sp>
        <p:sp>
          <p:nvSpPr>
            <p:cNvPr id="315" name="Google Shape;315;p10"/>
            <p:cNvSpPr/>
            <p:nvPr/>
          </p:nvSpPr>
          <p:spPr>
            <a:xfrm>
              <a:off x="3953326" y="3011533"/>
              <a:ext cx="2817000" cy="2277000"/>
            </a:xfrm>
            <a:prstGeom prst="roundRect">
              <a:avLst>
                <a:gd fmla="val 10000" name="adj"/>
              </a:avLst>
            </a:prstGeom>
            <a:solidFill>
              <a:srgbClr val="126082"/>
            </a:solidFill>
            <a:ln cap="flat" cmpd="sng" w="1905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316" name="Google Shape;316;p10"/>
            <p:cNvSpPr txBox="1"/>
            <p:nvPr/>
          </p:nvSpPr>
          <p:spPr>
            <a:xfrm>
              <a:off x="4007829" y="3368282"/>
              <a:ext cx="2708100" cy="1751700"/>
            </a:xfrm>
            <a:prstGeom prst="rect">
              <a:avLst/>
            </a:prstGeom>
            <a:noFill/>
            <a:ln>
              <a:noFill/>
            </a:ln>
          </p:spPr>
          <p:txBody>
            <a:bodyPr anchorCtr="0" anchor="ctr" bIns="53325" lIns="53325" spcFirstLastPara="1" rIns="53325" wrap="square" tIns="53325">
              <a:noAutofit/>
            </a:bodyPr>
            <a:lstStyle/>
            <a:p>
              <a:pPr indent="0" lvl="0" marL="0" marR="0" rtl="0" algn="ctr">
                <a:lnSpc>
                  <a:spcPct val="100000"/>
                </a:lnSpc>
                <a:spcBef>
                  <a:spcPts val="0"/>
                </a:spcBef>
                <a:spcAft>
                  <a:spcPts val="0"/>
                </a:spcAft>
                <a:buClr>
                  <a:srgbClr val="FFFFFF"/>
                </a:buClr>
                <a:buSzPts val="1400"/>
                <a:buFont typeface="Arial"/>
                <a:buNone/>
              </a:pPr>
              <a:r>
                <a:rPr b="1" i="0" lang="en-US" sz="1400" u="none" cap="none" strike="noStrike">
                  <a:solidFill>
                    <a:srgbClr val="FFFFFF"/>
                  </a:solidFill>
                  <a:latin typeface="Arial"/>
                  <a:ea typeface="Arial"/>
                  <a:cs typeface="Arial"/>
                  <a:sym typeface="Arial"/>
                </a:rPr>
                <a:t>01/2028 - 06/2028</a:t>
              </a:r>
              <a:br>
                <a:rPr b="1" i="0" lang="en-US" sz="1400" u="none" cap="none" strike="noStrike">
                  <a:solidFill>
                    <a:srgbClr val="FFFFFF"/>
                  </a:solidFill>
                  <a:latin typeface="Arial"/>
                  <a:ea typeface="Arial"/>
                  <a:cs typeface="Arial"/>
                  <a:sym typeface="Arial"/>
                </a:rPr>
              </a:br>
              <a:r>
                <a:rPr b="1" i="0" lang="en-US" sz="1400" u="none" cap="none" strike="noStrike">
                  <a:solidFill>
                    <a:srgbClr val="FFFFFF"/>
                  </a:solidFill>
                  <a:latin typeface="Arial"/>
                  <a:ea typeface="Arial"/>
                  <a:cs typeface="Arial"/>
                  <a:sym typeface="Arial"/>
                </a:rPr>
                <a:t>Phiên bản 2.1</a:t>
              </a:r>
              <a:br>
                <a:rPr b="1" i="0" lang="en-US" sz="1400" u="none" cap="none" strike="noStrike">
                  <a:solidFill>
                    <a:srgbClr val="FFFFFF"/>
                  </a:solidFill>
                  <a:latin typeface="Arial"/>
                  <a:ea typeface="Arial"/>
                  <a:cs typeface="Arial"/>
                  <a:sym typeface="Arial"/>
                </a:rPr>
              </a:br>
              <a:r>
                <a:rPr b="1" i="0" lang="en-US" sz="1400" u="none" cap="none" strike="noStrike">
                  <a:solidFill>
                    <a:srgbClr val="FFFFFF"/>
                  </a:solidFill>
                  <a:latin typeface="Arial"/>
                  <a:ea typeface="Arial"/>
                  <a:cs typeface="Arial"/>
                  <a:sym typeface="Arial"/>
                </a:rPr>
                <a:t>“Tinh Chuẩn Độ Mặn”</a:t>
              </a:r>
              <a:br>
                <a:rPr b="1" i="0" lang="en-US" sz="1400" u="none" cap="none" strike="noStrike">
                  <a:solidFill>
                    <a:srgbClr val="FFFFFF"/>
                  </a:solidFill>
                  <a:latin typeface="Arial"/>
                  <a:ea typeface="Arial"/>
                  <a:cs typeface="Arial"/>
                  <a:sym typeface="Arial"/>
                </a:rPr>
              </a:br>
              <a:r>
                <a:rPr b="0" i="0" lang="en-US" sz="1400" u="none" cap="none" strike="noStrike">
                  <a:solidFill>
                    <a:srgbClr val="FFFFFF"/>
                  </a:solidFill>
                  <a:latin typeface="Arial"/>
                  <a:ea typeface="Arial"/>
                  <a:cs typeface="Arial"/>
                  <a:sym typeface="Arial"/>
                </a:rPr>
                <a:t>Nâng cao độ chính xác phép đo độ mặn trong dải gần ngưỡng cảnh báo. Ổn định kết quả khi môi trường có biến động nhiệt độ và áp suất.</a:t>
              </a:r>
              <a:endParaRPr b="0" i="0" sz="1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17" name="Google Shape;317;p10"/>
            <p:cNvSpPr/>
            <p:nvPr/>
          </p:nvSpPr>
          <p:spPr>
            <a:xfrm rot="10800000">
              <a:off x="3031930" y="3742324"/>
              <a:ext cx="597300" cy="698700"/>
            </a:xfrm>
            <a:prstGeom prst="rightArrow">
              <a:avLst>
                <a:gd fmla="val 60000" name="adj1"/>
                <a:gd fmla="val 50000" name="adj2"/>
              </a:avLst>
            </a:prstGeom>
            <a:solidFill>
              <a:srgbClr val="A9B5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318" name="Google Shape;318;p10"/>
            <p:cNvSpPr txBox="1"/>
            <p:nvPr/>
          </p:nvSpPr>
          <p:spPr>
            <a:xfrm>
              <a:off x="3287376" y="3882116"/>
              <a:ext cx="418200" cy="4191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2900"/>
                <a:buFont typeface="Arial"/>
                <a:buNone/>
              </a:pPr>
              <a:r>
                <a:t/>
              </a:r>
              <a:endParaRPr b="0" i="0" sz="2900" u="none" cap="none" strike="noStrike">
                <a:solidFill>
                  <a:srgbClr val="FFFFFF"/>
                </a:solidFill>
                <a:latin typeface="Montserrat"/>
                <a:ea typeface="Montserrat"/>
                <a:cs typeface="Montserrat"/>
                <a:sym typeface="Montserrat"/>
              </a:endParaRPr>
            </a:p>
          </p:txBody>
        </p:sp>
        <p:sp>
          <p:nvSpPr>
            <p:cNvPr id="319" name="Google Shape;319;p10"/>
            <p:cNvSpPr/>
            <p:nvPr/>
          </p:nvSpPr>
          <p:spPr>
            <a:xfrm>
              <a:off x="9425" y="2982233"/>
              <a:ext cx="2817000" cy="2277000"/>
            </a:xfrm>
            <a:prstGeom prst="roundRect">
              <a:avLst>
                <a:gd fmla="val 10000" name="adj"/>
              </a:avLst>
            </a:prstGeom>
            <a:solidFill>
              <a:srgbClr val="126082"/>
            </a:solidFill>
            <a:ln cap="flat" cmpd="sng" w="1905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320" name="Google Shape;320;p10"/>
            <p:cNvSpPr txBox="1"/>
            <p:nvPr/>
          </p:nvSpPr>
          <p:spPr>
            <a:xfrm>
              <a:off x="65793" y="3338200"/>
              <a:ext cx="2704200" cy="1811700"/>
            </a:xfrm>
            <a:prstGeom prst="rect">
              <a:avLst/>
            </a:prstGeom>
            <a:noFill/>
            <a:ln>
              <a:noFill/>
            </a:ln>
          </p:spPr>
          <p:txBody>
            <a:bodyPr anchorCtr="0" anchor="ctr" bIns="53325" lIns="53325" spcFirstLastPara="1" rIns="53325" wrap="square" tIns="53325">
              <a:noAutofit/>
            </a:bodyPr>
            <a:lstStyle/>
            <a:p>
              <a:pPr indent="0" lvl="0" marL="0" marR="0" rtl="0" algn="ctr">
                <a:lnSpc>
                  <a:spcPct val="100000"/>
                </a:lnSpc>
                <a:spcBef>
                  <a:spcPts val="0"/>
                </a:spcBef>
                <a:spcAft>
                  <a:spcPts val="0"/>
                </a:spcAft>
                <a:buClr>
                  <a:srgbClr val="FFFFFF"/>
                </a:buClr>
                <a:buSzPts val="1400"/>
                <a:buFont typeface="Arial"/>
                <a:buNone/>
              </a:pPr>
              <a:r>
                <a:rPr b="1" i="0" lang="en-US" sz="1400" u="none" cap="none" strike="noStrike">
                  <a:solidFill>
                    <a:srgbClr val="FFFFFF"/>
                  </a:solidFill>
                  <a:latin typeface="Arial"/>
                  <a:ea typeface="Arial"/>
                  <a:cs typeface="Arial"/>
                  <a:sym typeface="Arial"/>
                </a:rPr>
                <a:t>07/2028 - 12/2028</a:t>
              </a:r>
              <a:br>
                <a:rPr b="1" i="0" lang="en-US" sz="1400" u="none" cap="none" strike="noStrike">
                  <a:solidFill>
                    <a:srgbClr val="FFFFFF"/>
                  </a:solidFill>
                  <a:latin typeface="Arial"/>
                  <a:ea typeface="Arial"/>
                  <a:cs typeface="Arial"/>
                  <a:sym typeface="Arial"/>
                </a:rPr>
              </a:br>
              <a:r>
                <a:rPr b="1" i="0" lang="en-US" sz="1400" u="none" cap="none" strike="noStrike">
                  <a:solidFill>
                    <a:srgbClr val="FFFFFF"/>
                  </a:solidFill>
                  <a:latin typeface="Arial"/>
                  <a:ea typeface="Arial"/>
                  <a:cs typeface="Arial"/>
                  <a:sym typeface="Arial"/>
                </a:rPr>
                <a:t>Phiên bản 2.2</a:t>
              </a:r>
              <a:br>
                <a:rPr b="1" i="0" lang="en-US" sz="1400" u="none" cap="none" strike="noStrike">
                  <a:solidFill>
                    <a:srgbClr val="FFFFFF"/>
                  </a:solidFill>
                  <a:latin typeface="Arial"/>
                  <a:ea typeface="Arial"/>
                  <a:cs typeface="Arial"/>
                  <a:sym typeface="Arial"/>
                </a:rPr>
              </a:br>
              <a:r>
                <a:rPr b="1" i="0" lang="en-US" sz="1400" u="none" cap="none" strike="noStrike">
                  <a:solidFill>
                    <a:srgbClr val="FFFFFF"/>
                  </a:solidFill>
                  <a:latin typeface="Arial"/>
                  <a:ea typeface="Arial"/>
                  <a:cs typeface="Arial"/>
                  <a:sym typeface="Arial"/>
                </a:rPr>
                <a:t>“Cảnh Báo Đa Ngưỡng &amp; Tích Hợp Đa Kênh”</a:t>
              </a:r>
              <a:br>
                <a:rPr b="0" i="0" lang="en-US" sz="1400" u="none" cap="none" strike="noStrike">
                  <a:solidFill>
                    <a:srgbClr val="FFFFFF"/>
                  </a:solidFill>
                  <a:latin typeface="Arial"/>
                  <a:ea typeface="Arial"/>
                  <a:cs typeface="Arial"/>
                  <a:sym typeface="Arial"/>
                </a:rPr>
              </a:br>
              <a:r>
                <a:rPr b="0" i="0" lang="en-US" sz="1400" u="none" cap="none" strike="noStrike">
                  <a:solidFill>
                    <a:srgbClr val="FFFFFF"/>
                  </a:solidFill>
                  <a:latin typeface="Arial"/>
                  <a:ea typeface="Arial"/>
                  <a:cs typeface="Arial"/>
                  <a:sym typeface="Arial"/>
                </a:rPr>
                <a:t>Mở rộng khả năng cảnh báo theo nhiều mức ngưỡng (warning/critical). Chuẩn bị hạ tầng tích hợp thêm cảm biến khác (ví dụ ORP, turbid).</a:t>
              </a:r>
              <a:endParaRPr b="0" i="0" sz="1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FFFFFF"/>
                </a:solidFill>
                <a:latin typeface="Arial"/>
                <a:ea typeface="Arial"/>
                <a:cs typeface="Arial"/>
                <a:sym typeface="Aria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4" name="Shape 324"/>
        <p:cNvGrpSpPr/>
        <p:nvPr/>
      </p:nvGrpSpPr>
      <p:grpSpPr>
        <a:xfrm>
          <a:off x="0" y="0"/>
          <a:ext cx="0" cy="0"/>
          <a:chOff x="0" y="0"/>
          <a:chExt cx="0" cy="0"/>
        </a:xfrm>
      </p:grpSpPr>
      <p:sp>
        <p:nvSpPr>
          <p:cNvPr id="325" name="Google Shape;325;g3554470c2e3_9_42"/>
          <p:cNvSpPr txBox="1"/>
          <p:nvPr/>
        </p:nvSpPr>
        <p:spPr>
          <a:xfrm>
            <a:off x="946800" y="2902200"/>
            <a:ext cx="10298400" cy="1053600"/>
          </a:xfrm>
          <a:prstGeom prst="rect">
            <a:avLst/>
          </a:prstGeom>
          <a:noFill/>
          <a:ln>
            <a:noFill/>
          </a:ln>
        </p:spPr>
        <p:txBody>
          <a:bodyPr anchorCtr="0" anchor="b" bIns="60950" lIns="121900" spcFirstLastPara="1" rIns="121900" wrap="square" tIns="60950">
            <a:noAutofit/>
          </a:bodyPr>
          <a:lstStyle/>
          <a:p>
            <a:pPr indent="0" lvl="0" marL="0" marR="0" rtl="0" algn="ctr">
              <a:lnSpc>
                <a:spcPct val="80000"/>
              </a:lnSpc>
              <a:spcBef>
                <a:spcPts val="0"/>
              </a:spcBef>
              <a:spcAft>
                <a:spcPts val="0"/>
              </a:spcAft>
              <a:buClr>
                <a:srgbClr val="FFFF00"/>
              </a:buClr>
              <a:buSzPts val="3786"/>
              <a:buFont typeface="Calibri"/>
              <a:buNone/>
            </a:pPr>
            <a:r>
              <a:rPr b="1" i="0" lang="en-US" sz="5686" u="none" cap="none" strike="noStrike">
                <a:solidFill>
                  <a:srgbClr val="FFFF00"/>
                </a:solidFill>
                <a:latin typeface="Arial"/>
                <a:ea typeface="Arial"/>
                <a:cs typeface="Arial"/>
                <a:sym typeface="Arial"/>
              </a:rPr>
              <a:t>13. Kết quả vận hành </a:t>
            </a:r>
            <a:endParaRPr b="1" i="0" sz="5686" u="none" cap="none" strike="noStrike">
              <a:solidFill>
                <a:srgbClr val="FFFF00"/>
              </a:solidFill>
              <a:latin typeface="Arial"/>
              <a:ea typeface="Arial"/>
              <a:cs typeface="Arial"/>
              <a:sym typeface="Arial"/>
            </a:endParaRPr>
          </a:p>
          <a:p>
            <a:pPr indent="0" lvl="0" marL="0" marR="0" rtl="0" algn="ctr">
              <a:lnSpc>
                <a:spcPct val="80000"/>
              </a:lnSpc>
              <a:spcBef>
                <a:spcPts val="0"/>
              </a:spcBef>
              <a:spcAft>
                <a:spcPts val="0"/>
              </a:spcAft>
              <a:buClr>
                <a:srgbClr val="FFFF00"/>
              </a:buClr>
              <a:buSzPts val="3786"/>
              <a:buFont typeface="Calibri"/>
              <a:buNone/>
            </a:pPr>
            <a:r>
              <a:rPr b="1" i="0" lang="en-US" sz="5686" u="none" cap="none" strike="noStrike">
                <a:solidFill>
                  <a:srgbClr val="FFFF00"/>
                </a:solidFill>
                <a:latin typeface="Arial"/>
                <a:ea typeface="Arial"/>
                <a:cs typeface="Arial"/>
                <a:sym typeface="Arial"/>
              </a:rPr>
              <a:t>thử nghiệm </a:t>
            </a:r>
            <a:endParaRPr b="0" i="0" sz="246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9" name="Shape 329"/>
        <p:cNvGrpSpPr/>
        <p:nvPr/>
      </p:nvGrpSpPr>
      <p:grpSpPr>
        <a:xfrm>
          <a:off x="0" y="0"/>
          <a:ext cx="0" cy="0"/>
          <a:chOff x="0" y="0"/>
          <a:chExt cx="0" cy="0"/>
        </a:xfrm>
      </p:grpSpPr>
      <p:sp>
        <p:nvSpPr>
          <p:cNvPr id="330" name="Google Shape;330;p14"/>
          <p:cNvSpPr txBox="1"/>
          <p:nvPr>
            <p:ph type="title"/>
          </p:nvPr>
        </p:nvSpPr>
        <p:spPr>
          <a:xfrm>
            <a:off x="838200" y="681037"/>
            <a:ext cx="10515600" cy="99890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en-US">
                <a:latin typeface="Arial"/>
                <a:ea typeface="Arial"/>
                <a:cs typeface="Arial"/>
                <a:sym typeface="Arial"/>
              </a:rPr>
              <a:t>13. Kết quả vận hành thử nghiệm</a:t>
            </a:r>
            <a:endParaRPr b="1">
              <a:latin typeface="Arial"/>
              <a:ea typeface="Arial"/>
              <a:cs typeface="Arial"/>
              <a:sym typeface="Arial"/>
            </a:endParaRPr>
          </a:p>
        </p:txBody>
      </p:sp>
      <p:sp>
        <p:nvSpPr>
          <p:cNvPr id="331" name="Google Shape;331;p14"/>
          <p:cNvSpPr txBox="1"/>
          <p:nvPr>
            <p:ph idx="1" type="body"/>
          </p:nvPr>
        </p:nvSpPr>
        <p:spPr>
          <a:xfrm>
            <a:off x="838200" y="1679950"/>
            <a:ext cx="5197200" cy="4949400"/>
          </a:xfrm>
          <a:prstGeom prst="rect">
            <a:avLst/>
          </a:prstGeom>
          <a:noFill/>
          <a:ln>
            <a:noFill/>
          </a:ln>
        </p:spPr>
        <p:txBody>
          <a:bodyPr anchorCtr="0" anchor="t" bIns="45700" lIns="91425" spcFirstLastPara="1" rIns="91425" wrap="square" tIns="45700">
            <a:normAutofit fontScale="85000" lnSpcReduction="10000"/>
          </a:bodyPr>
          <a:lstStyle/>
          <a:p>
            <a:pPr indent="-228600" lvl="0" marL="228600" rtl="0" algn="just">
              <a:lnSpc>
                <a:spcPct val="90000"/>
              </a:lnSpc>
              <a:spcBef>
                <a:spcPts val="0"/>
              </a:spcBef>
              <a:spcAft>
                <a:spcPts val="0"/>
              </a:spcAft>
              <a:buClr>
                <a:schemeClr val="dk1"/>
              </a:buClr>
              <a:buSzPct val="100000"/>
              <a:buNone/>
            </a:pPr>
            <a:r>
              <a:rPr b="1" lang="en-US">
                <a:highlight>
                  <a:schemeClr val="lt1"/>
                </a:highlight>
              </a:rPr>
              <a:t>Phạm vi thử nghiệm</a:t>
            </a:r>
            <a:endParaRPr>
              <a:highlight>
                <a:schemeClr val="lt1"/>
              </a:highlight>
            </a:endParaRPr>
          </a:p>
          <a:p>
            <a:pPr indent="-201930" lvl="1" marL="685800" rtl="0" algn="just">
              <a:lnSpc>
                <a:spcPct val="90000"/>
              </a:lnSpc>
              <a:spcBef>
                <a:spcPts val="500"/>
              </a:spcBef>
              <a:spcAft>
                <a:spcPts val="0"/>
              </a:spcAft>
              <a:buClr>
                <a:schemeClr val="dk1"/>
              </a:buClr>
              <a:buSzPct val="100000"/>
              <a:buChar char="•"/>
            </a:pPr>
            <a:r>
              <a:rPr b="1" lang="en-US" sz="2800"/>
              <a:t>Bench test: </a:t>
            </a:r>
            <a:r>
              <a:rPr lang="en-US" sz="2800"/>
              <a:t>500 ảnh đồng hồ nước trong phòng thí nghiệm.</a:t>
            </a:r>
            <a:endParaRPr/>
          </a:p>
          <a:p>
            <a:pPr indent="-201930" lvl="1" marL="685800" rtl="0" algn="just">
              <a:lnSpc>
                <a:spcPct val="90000"/>
              </a:lnSpc>
              <a:spcBef>
                <a:spcPts val="500"/>
              </a:spcBef>
              <a:spcAft>
                <a:spcPts val="0"/>
              </a:spcAft>
              <a:buClr>
                <a:schemeClr val="dk1"/>
              </a:buClr>
              <a:buSzPct val="100000"/>
              <a:buChar char="•"/>
            </a:pPr>
            <a:r>
              <a:rPr b="1" lang="en-US" sz="2800"/>
              <a:t>Field test: </a:t>
            </a:r>
            <a:r>
              <a:rPr lang="en-US" sz="2800"/>
              <a:t>3 vị trí khác nhau (trong nhà, ngoài trời, khu sản xuất).</a:t>
            </a:r>
            <a:endParaRPr sz="2800"/>
          </a:p>
          <a:p>
            <a:pPr indent="-76200" lvl="1" marL="685800" rtl="0" algn="just">
              <a:lnSpc>
                <a:spcPct val="90000"/>
              </a:lnSpc>
              <a:spcBef>
                <a:spcPts val="500"/>
              </a:spcBef>
              <a:spcAft>
                <a:spcPts val="0"/>
              </a:spcAft>
              <a:buClr>
                <a:schemeClr val="dk1"/>
              </a:buClr>
              <a:buSzPct val="100000"/>
              <a:buNone/>
            </a:pPr>
            <a:r>
              <a:t/>
            </a:r>
            <a:endParaRPr/>
          </a:p>
          <a:p>
            <a:pPr indent="-228600" lvl="0" marL="228600" rtl="0" algn="just">
              <a:lnSpc>
                <a:spcPct val="90000"/>
              </a:lnSpc>
              <a:spcBef>
                <a:spcPts val="1000"/>
              </a:spcBef>
              <a:spcAft>
                <a:spcPts val="0"/>
              </a:spcAft>
              <a:buClr>
                <a:schemeClr val="dk1"/>
              </a:buClr>
              <a:buSzPct val="100000"/>
              <a:buNone/>
            </a:pPr>
            <a:r>
              <a:rPr b="1" lang="en-US">
                <a:highlight>
                  <a:schemeClr val="lt1"/>
                </a:highlight>
              </a:rPr>
              <a:t>Kết quả chính</a:t>
            </a:r>
            <a:endParaRPr>
              <a:highlight>
                <a:schemeClr val="lt1"/>
              </a:highlight>
            </a:endParaRPr>
          </a:p>
          <a:p>
            <a:pPr indent="-198119" lvl="1" marL="685800" rtl="0" algn="just">
              <a:lnSpc>
                <a:spcPct val="90000"/>
              </a:lnSpc>
              <a:spcBef>
                <a:spcPts val="500"/>
              </a:spcBef>
              <a:spcAft>
                <a:spcPts val="0"/>
              </a:spcAft>
              <a:buClr>
                <a:schemeClr val="dk1"/>
              </a:buClr>
              <a:buSzPct val="100000"/>
              <a:buChar char="•"/>
            </a:pPr>
            <a:r>
              <a:rPr b="1" lang="en-US" sz="3200"/>
              <a:t>OCR chữ số: </a:t>
            </a:r>
            <a:r>
              <a:rPr lang="en-US" sz="2800"/>
              <a:t>Độ chính xác trung bình: </a:t>
            </a:r>
            <a:r>
              <a:rPr b="1" lang="en-US" sz="2800"/>
              <a:t>97,5 %</a:t>
            </a:r>
            <a:r>
              <a:rPr lang="en-US" sz="2800"/>
              <a:t> (≥ 95 % tiêu chí)</a:t>
            </a:r>
            <a:endParaRPr/>
          </a:p>
          <a:p>
            <a:pPr indent="-198119" lvl="1" marL="685800" rtl="0" algn="just">
              <a:lnSpc>
                <a:spcPct val="90000"/>
              </a:lnSpc>
              <a:spcBef>
                <a:spcPts val="500"/>
              </a:spcBef>
              <a:spcAft>
                <a:spcPts val="0"/>
              </a:spcAft>
              <a:buClr>
                <a:schemeClr val="dk1"/>
              </a:buClr>
              <a:buSzPct val="100000"/>
              <a:buChar char="•"/>
            </a:pPr>
            <a:r>
              <a:rPr b="1" lang="en-US" sz="3200"/>
              <a:t>Độ trễ xử lý: </a:t>
            </a:r>
            <a:r>
              <a:rPr lang="en-US" sz="2800"/>
              <a:t>Trung bình: </a:t>
            </a:r>
            <a:r>
              <a:rPr b="1" lang="en-US" sz="2800"/>
              <a:t>320 ms</a:t>
            </a:r>
            <a:r>
              <a:rPr lang="en-US" sz="2800"/>
              <a:t>, tối đa: </a:t>
            </a:r>
            <a:r>
              <a:rPr b="1" lang="en-US" sz="2800"/>
              <a:t>480 ms</a:t>
            </a:r>
            <a:r>
              <a:rPr lang="en-US" sz="2800"/>
              <a:t> (≤ 500 ms)</a:t>
            </a:r>
            <a:endParaRPr/>
          </a:p>
          <a:p>
            <a:pPr indent="-50800" lvl="0" marL="228600" rtl="0" algn="just">
              <a:lnSpc>
                <a:spcPct val="90000"/>
              </a:lnSpc>
              <a:spcBef>
                <a:spcPts val="1000"/>
              </a:spcBef>
              <a:spcAft>
                <a:spcPts val="0"/>
              </a:spcAft>
              <a:buClr>
                <a:schemeClr val="dk1"/>
              </a:buClr>
              <a:buSzPct val="100000"/>
              <a:buNone/>
            </a:pPr>
            <a:r>
              <a:t/>
            </a:r>
            <a:endParaRPr/>
          </a:p>
        </p:txBody>
      </p:sp>
      <p:pic>
        <p:nvPicPr>
          <p:cNvPr id="332" name="Google Shape;332;p14"/>
          <p:cNvPicPr preferRelativeResize="0"/>
          <p:nvPr/>
        </p:nvPicPr>
        <p:blipFill rotWithShape="1">
          <a:blip r:embed="rId4">
            <a:alphaModFix/>
          </a:blip>
          <a:srcRect b="0" l="0" r="0" t="0"/>
          <a:stretch/>
        </p:blipFill>
        <p:spPr>
          <a:xfrm>
            <a:off x="6175138" y="1722675"/>
            <a:ext cx="5572125" cy="2876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1" name="Shape 121"/>
        <p:cNvGrpSpPr/>
        <p:nvPr/>
      </p:nvGrpSpPr>
      <p:grpSpPr>
        <a:xfrm>
          <a:off x="0" y="0"/>
          <a:ext cx="0" cy="0"/>
          <a:chOff x="0" y="0"/>
          <a:chExt cx="0" cy="0"/>
        </a:xfrm>
      </p:grpSpPr>
      <p:sp>
        <p:nvSpPr>
          <p:cNvPr id="122" name="Google Shape;122;g3541710b13a_0_19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Play"/>
              <a:buNone/>
            </a:pPr>
            <a:r>
              <a:rPr b="1" lang="en-US">
                <a:solidFill>
                  <a:schemeClr val="lt1"/>
                </a:solidFill>
                <a:latin typeface="Arial"/>
                <a:ea typeface="Arial"/>
                <a:cs typeface="Arial"/>
                <a:sym typeface="Arial"/>
              </a:rPr>
              <a:t>Mục lục</a:t>
            </a:r>
            <a:endParaRPr b="1">
              <a:solidFill>
                <a:schemeClr val="lt1"/>
              </a:solidFill>
              <a:latin typeface="Arial"/>
              <a:ea typeface="Arial"/>
              <a:cs typeface="Arial"/>
              <a:sym typeface="Arial"/>
            </a:endParaRPr>
          </a:p>
        </p:txBody>
      </p:sp>
      <p:sp>
        <p:nvSpPr>
          <p:cNvPr id="123" name="Google Shape;123;g3541710b13a_0_197"/>
          <p:cNvSpPr txBox="1"/>
          <p:nvPr>
            <p:ph idx="1" type="body"/>
          </p:nvPr>
        </p:nvSpPr>
        <p:spPr>
          <a:xfrm>
            <a:off x="838200" y="1361637"/>
            <a:ext cx="10515600" cy="5433300"/>
          </a:xfrm>
          <a:prstGeom prst="rect">
            <a:avLst/>
          </a:prstGeom>
          <a:noFill/>
          <a:ln>
            <a:noFill/>
          </a:ln>
        </p:spPr>
        <p:txBody>
          <a:bodyPr anchorCtr="0" anchor="t" bIns="45700" lIns="91425" spcFirstLastPara="1" rIns="91425" wrap="square" tIns="45700">
            <a:normAutofit fontScale="47500" lnSpcReduction="10000"/>
          </a:bodyPr>
          <a:lstStyle/>
          <a:p>
            <a:pPr indent="-302954" lvl="0" marL="457200" rtl="0" algn="l">
              <a:lnSpc>
                <a:spcPct val="150000"/>
              </a:lnSpc>
              <a:spcBef>
                <a:spcPts val="1000"/>
              </a:spcBef>
              <a:spcAft>
                <a:spcPts val="0"/>
              </a:spcAft>
              <a:buClr>
                <a:srgbClr val="FFFFFF"/>
              </a:buClr>
              <a:buSzPct val="88676"/>
              <a:buAutoNum type="arabicPeriod"/>
            </a:pPr>
            <a:r>
              <a:rPr lang="en-US" sz="4058">
                <a:solidFill>
                  <a:schemeClr val="lt1"/>
                </a:solidFill>
              </a:rPr>
              <a:t>Giới thiệu</a:t>
            </a:r>
            <a:endParaRPr sz="4058">
              <a:solidFill>
                <a:schemeClr val="lt1"/>
              </a:solidFill>
            </a:endParaRPr>
          </a:p>
          <a:p>
            <a:pPr indent="-302954" lvl="0" marL="457200" rtl="0" algn="l">
              <a:lnSpc>
                <a:spcPct val="150000"/>
              </a:lnSpc>
              <a:spcBef>
                <a:spcPts val="0"/>
              </a:spcBef>
              <a:spcAft>
                <a:spcPts val="0"/>
              </a:spcAft>
              <a:buClr>
                <a:schemeClr val="lt1"/>
              </a:buClr>
              <a:buSzPct val="88676"/>
              <a:buAutoNum type="arabicPeriod"/>
            </a:pPr>
            <a:r>
              <a:rPr lang="en-US" sz="4058">
                <a:solidFill>
                  <a:schemeClr val="lt1"/>
                </a:solidFill>
              </a:rPr>
              <a:t>Mục tiêu</a:t>
            </a:r>
            <a:endParaRPr sz="4058">
              <a:solidFill>
                <a:schemeClr val="lt1"/>
              </a:solidFill>
            </a:endParaRPr>
          </a:p>
          <a:p>
            <a:pPr indent="-302954" lvl="0" marL="457200" rtl="0" algn="l">
              <a:lnSpc>
                <a:spcPct val="150000"/>
              </a:lnSpc>
              <a:spcBef>
                <a:spcPts val="0"/>
              </a:spcBef>
              <a:spcAft>
                <a:spcPts val="0"/>
              </a:spcAft>
              <a:buClr>
                <a:schemeClr val="lt1"/>
              </a:buClr>
              <a:buSzPct val="88676"/>
              <a:buAutoNum type="arabicPeriod"/>
            </a:pPr>
            <a:r>
              <a:rPr lang="en-US" sz="4058">
                <a:solidFill>
                  <a:schemeClr val="lt1"/>
                </a:solidFill>
              </a:rPr>
              <a:t>Hiện trạng thực tiễn</a:t>
            </a:r>
            <a:endParaRPr sz="4058">
              <a:solidFill>
                <a:schemeClr val="lt1"/>
              </a:solidFill>
            </a:endParaRPr>
          </a:p>
          <a:p>
            <a:pPr indent="-302954" lvl="0" marL="457200" rtl="0" algn="l">
              <a:lnSpc>
                <a:spcPct val="150000"/>
              </a:lnSpc>
              <a:spcBef>
                <a:spcPts val="0"/>
              </a:spcBef>
              <a:spcAft>
                <a:spcPts val="0"/>
              </a:spcAft>
              <a:buClr>
                <a:schemeClr val="lt1"/>
              </a:buClr>
              <a:buSzPct val="88676"/>
              <a:buAutoNum type="arabicPeriod"/>
            </a:pPr>
            <a:r>
              <a:rPr lang="en-US" sz="4058">
                <a:solidFill>
                  <a:schemeClr val="lt1"/>
                </a:solidFill>
              </a:rPr>
              <a:t>Nguyên nhân</a:t>
            </a:r>
            <a:endParaRPr sz="4058">
              <a:solidFill>
                <a:schemeClr val="lt1"/>
              </a:solidFill>
            </a:endParaRPr>
          </a:p>
          <a:p>
            <a:pPr indent="-312447" lvl="0" marL="457200" rtl="0" algn="l">
              <a:lnSpc>
                <a:spcPct val="150000"/>
              </a:lnSpc>
              <a:spcBef>
                <a:spcPts val="0"/>
              </a:spcBef>
              <a:spcAft>
                <a:spcPts val="0"/>
              </a:spcAft>
              <a:buClr>
                <a:schemeClr val="lt1"/>
              </a:buClr>
              <a:buSzPct val="100000"/>
              <a:buAutoNum type="arabicPeriod"/>
            </a:pPr>
            <a:r>
              <a:rPr lang="en-US" sz="4058">
                <a:solidFill>
                  <a:schemeClr val="lt1"/>
                </a:solidFill>
              </a:rPr>
              <a:t>Giải pháp</a:t>
            </a:r>
            <a:endParaRPr sz="4058">
              <a:solidFill>
                <a:schemeClr val="lt1"/>
              </a:solidFill>
            </a:endParaRPr>
          </a:p>
          <a:p>
            <a:pPr indent="-312447" lvl="0" marL="457200" rtl="0" algn="l">
              <a:lnSpc>
                <a:spcPct val="150000"/>
              </a:lnSpc>
              <a:spcBef>
                <a:spcPts val="0"/>
              </a:spcBef>
              <a:spcAft>
                <a:spcPts val="0"/>
              </a:spcAft>
              <a:buClr>
                <a:schemeClr val="lt1"/>
              </a:buClr>
              <a:buSzPct val="100000"/>
              <a:buAutoNum type="arabicPeriod"/>
            </a:pPr>
            <a:r>
              <a:rPr lang="en-US" sz="4058">
                <a:solidFill>
                  <a:schemeClr val="lt1"/>
                </a:solidFill>
              </a:rPr>
              <a:t>Giá trị mang lại</a:t>
            </a:r>
            <a:endParaRPr sz="4058">
              <a:solidFill>
                <a:schemeClr val="lt1"/>
              </a:solidFill>
            </a:endParaRPr>
          </a:p>
          <a:p>
            <a:pPr indent="-312447" lvl="0" marL="457200" rtl="0" algn="l">
              <a:lnSpc>
                <a:spcPct val="150000"/>
              </a:lnSpc>
              <a:spcBef>
                <a:spcPts val="0"/>
              </a:spcBef>
              <a:spcAft>
                <a:spcPts val="0"/>
              </a:spcAft>
              <a:buClr>
                <a:schemeClr val="lt1"/>
              </a:buClr>
              <a:buSzPct val="100000"/>
              <a:buAutoNum type="arabicPeriod"/>
            </a:pPr>
            <a:r>
              <a:rPr lang="en-US" sz="4058">
                <a:solidFill>
                  <a:schemeClr val="lt1"/>
                </a:solidFill>
              </a:rPr>
              <a:t>Thị trường</a:t>
            </a:r>
            <a:endParaRPr sz="4058">
              <a:solidFill>
                <a:schemeClr val="lt1"/>
              </a:solidFill>
            </a:endParaRPr>
          </a:p>
          <a:p>
            <a:pPr indent="-312447" lvl="0" marL="457200" rtl="0" algn="l">
              <a:lnSpc>
                <a:spcPct val="150000"/>
              </a:lnSpc>
              <a:spcBef>
                <a:spcPts val="0"/>
              </a:spcBef>
              <a:spcAft>
                <a:spcPts val="0"/>
              </a:spcAft>
              <a:buClr>
                <a:schemeClr val="lt1"/>
              </a:buClr>
              <a:buSzPct val="100000"/>
              <a:buAutoNum type="arabicPeriod"/>
            </a:pPr>
            <a:r>
              <a:rPr lang="en-US" sz="4058">
                <a:solidFill>
                  <a:schemeClr val="lt1"/>
                </a:solidFill>
              </a:rPr>
              <a:t>Công nghệ cốt lõi</a:t>
            </a:r>
            <a:endParaRPr sz="4058">
              <a:solidFill>
                <a:schemeClr val="lt1"/>
              </a:solidFill>
            </a:endParaRPr>
          </a:p>
          <a:p>
            <a:pPr indent="-312447" lvl="0" marL="457200" rtl="0" algn="l">
              <a:lnSpc>
                <a:spcPct val="150000"/>
              </a:lnSpc>
              <a:spcBef>
                <a:spcPts val="0"/>
              </a:spcBef>
              <a:spcAft>
                <a:spcPts val="0"/>
              </a:spcAft>
              <a:buClr>
                <a:schemeClr val="lt1"/>
              </a:buClr>
              <a:buSzPct val="100000"/>
              <a:buAutoNum type="arabicPeriod"/>
            </a:pPr>
            <a:r>
              <a:rPr lang="en-US" sz="4058">
                <a:solidFill>
                  <a:schemeClr val="lt1"/>
                </a:solidFill>
              </a:rPr>
              <a:t>Lợi thế cạnh tranh</a:t>
            </a:r>
            <a:endParaRPr sz="4058">
              <a:solidFill>
                <a:schemeClr val="lt1"/>
              </a:solidFill>
            </a:endParaRPr>
          </a:p>
          <a:p>
            <a:pPr indent="-312447" lvl="0" marL="457200" rtl="0" algn="l">
              <a:lnSpc>
                <a:spcPct val="150000"/>
              </a:lnSpc>
              <a:spcBef>
                <a:spcPts val="0"/>
              </a:spcBef>
              <a:spcAft>
                <a:spcPts val="0"/>
              </a:spcAft>
              <a:buClr>
                <a:schemeClr val="lt1"/>
              </a:buClr>
              <a:buSzPct val="100000"/>
              <a:buAutoNum type="arabicPeriod"/>
            </a:pPr>
            <a:r>
              <a:rPr lang="en-US" sz="4058">
                <a:solidFill>
                  <a:schemeClr val="lt1"/>
                </a:solidFill>
              </a:rPr>
              <a:t>Kế hoạch chuyển giao công nghệ</a:t>
            </a:r>
            <a:endParaRPr sz="4058">
              <a:solidFill>
                <a:schemeClr val="lt1"/>
              </a:solidFill>
            </a:endParaRPr>
          </a:p>
          <a:p>
            <a:pPr indent="-312447" lvl="0" marL="457200" rtl="0" algn="l">
              <a:lnSpc>
                <a:spcPct val="150000"/>
              </a:lnSpc>
              <a:spcBef>
                <a:spcPts val="0"/>
              </a:spcBef>
              <a:spcAft>
                <a:spcPts val="0"/>
              </a:spcAft>
              <a:buClr>
                <a:schemeClr val="lt1"/>
              </a:buClr>
              <a:buSzPct val="100000"/>
              <a:buAutoNum type="arabicPeriod"/>
            </a:pPr>
            <a:r>
              <a:rPr lang="en-US" sz="4058">
                <a:solidFill>
                  <a:schemeClr val="lt1"/>
                </a:solidFill>
              </a:rPr>
              <a:t>Thông số kỹ thuật</a:t>
            </a:r>
            <a:endParaRPr sz="4058">
              <a:solidFill>
                <a:schemeClr val="lt1"/>
              </a:solidFill>
            </a:endParaRPr>
          </a:p>
          <a:p>
            <a:pPr indent="-312447" lvl="0" marL="457200" rtl="0" algn="l">
              <a:lnSpc>
                <a:spcPct val="150000"/>
              </a:lnSpc>
              <a:spcBef>
                <a:spcPts val="0"/>
              </a:spcBef>
              <a:spcAft>
                <a:spcPts val="0"/>
              </a:spcAft>
              <a:buClr>
                <a:schemeClr val="lt1"/>
              </a:buClr>
              <a:buSzPct val="100000"/>
              <a:buAutoNum type="arabicPeriod"/>
            </a:pPr>
            <a:r>
              <a:rPr lang="en-US" sz="4058">
                <a:solidFill>
                  <a:schemeClr val="lt1"/>
                </a:solidFill>
              </a:rPr>
              <a:t>Lộ trình phát triển</a:t>
            </a:r>
            <a:endParaRPr sz="4058">
              <a:solidFill>
                <a:schemeClr val="lt1"/>
              </a:solidFill>
            </a:endParaRPr>
          </a:p>
          <a:p>
            <a:pPr indent="-312447" lvl="0" marL="457200" rtl="0" algn="l">
              <a:lnSpc>
                <a:spcPct val="150000"/>
              </a:lnSpc>
              <a:spcBef>
                <a:spcPts val="0"/>
              </a:spcBef>
              <a:spcAft>
                <a:spcPts val="0"/>
              </a:spcAft>
              <a:buClr>
                <a:schemeClr val="lt1"/>
              </a:buClr>
              <a:buSzPct val="100000"/>
              <a:buAutoNum type="arabicPeriod"/>
            </a:pPr>
            <a:r>
              <a:rPr lang="en-US" sz="4058">
                <a:solidFill>
                  <a:schemeClr val="lt1"/>
                </a:solidFill>
              </a:rPr>
              <a:t>Kết quả vận hành</a:t>
            </a:r>
            <a:endParaRPr sz="4058">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tile algn="tl" flip="none" tx="0" sx="100000" ty="0" sy="100000"/>
        </a:blipFill>
      </p:bgPr>
    </p:bg>
    <p:spTree>
      <p:nvGrpSpPr>
        <p:cNvPr id="336" name="Shape 336"/>
        <p:cNvGrpSpPr/>
        <p:nvPr/>
      </p:nvGrpSpPr>
      <p:grpSpPr>
        <a:xfrm>
          <a:off x="0" y="0"/>
          <a:ext cx="0" cy="0"/>
          <a:chOff x="0" y="0"/>
          <a:chExt cx="0" cy="0"/>
        </a:xfrm>
      </p:grpSpPr>
      <p:sp>
        <p:nvSpPr>
          <p:cNvPr id="337" name="Google Shape;337;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t/>
            </a:r>
            <a:endParaRPr/>
          </a:p>
        </p:txBody>
      </p:sp>
      <p:sp>
        <p:nvSpPr>
          <p:cNvPr id="338" name="Google Shape;338;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descr="A blue and white advertisement with a blue background&#10;&#10;AI-generated content may be incorrect." id="339" name="Google Shape;339;p16"/>
          <p:cNvPicPr preferRelativeResize="0"/>
          <p:nvPr/>
        </p:nvPicPr>
        <p:blipFill rotWithShape="1">
          <a:blip r:embed="rId4">
            <a:alphaModFix/>
          </a:blip>
          <a:srcRect b="0" l="0" r="0" t="0"/>
          <a:stretch/>
        </p:blipFill>
        <p:spPr>
          <a:xfrm>
            <a:off x="0" y="0"/>
            <a:ext cx="12192000"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g3541710b13a_0_202"/>
          <p:cNvSpPr txBox="1"/>
          <p:nvPr/>
        </p:nvSpPr>
        <p:spPr>
          <a:xfrm>
            <a:off x="946800" y="2902210"/>
            <a:ext cx="10298400" cy="1053600"/>
          </a:xfrm>
          <a:prstGeom prst="rect">
            <a:avLst/>
          </a:prstGeom>
          <a:noFill/>
          <a:ln>
            <a:noFill/>
          </a:ln>
        </p:spPr>
        <p:txBody>
          <a:bodyPr anchorCtr="0" anchor="b" bIns="60950" lIns="121900" spcFirstLastPara="1" rIns="121900" wrap="square" tIns="60950">
            <a:normAutofit fontScale="85000" lnSpcReduction="20000"/>
          </a:bodyPr>
          <a:lstStyle/>
          <a:p>
            <a:pPr indent="0" lvl="0" marL="0" marR="0" rtl="0" algn="ctr">
              <a:lnSpc>
                <a:spcPct val="90000"/>
              </a:lnSpc>
              <a:spcBef>
                <a:spcPts val="0"/>
              </a:spcBef>
              <a:spcAft>
                <a:spcPts val="0"/>
              </a:spcAft>
              <a:buClr>
                <a:srgbClr val="FFFF00"/>
              </a:buClr>
              <a:buSzPct val="100000"/>
              <a:buFont typeface="Calibri"/>
              <a:buNone/>
            </a:pPr>
            <a:r>
              <a:rPr b="1" i="0" lang="en-US" sz="9465" u="none" cap="none" strike="noStrike">
                <a:solidFill>
                  <a:srgbClr val="FFFF00"/>
                </a:solidFill>
                <a:latin typeface="Arial"/>
                <a:ea typeface="Arial"/>
                <a:cs typeface="Arial"/>
                <a:sym typeface="Arial"/>
              </a:rPr>
              <a:t>1. Giới thiệu</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2" name="Shape 132"/>
        <p:cNvGrpSpPr/>
        <p:nvPr/>
      </p:nvGrpSpPr>
      <p:grpSpPr>
        <a:xfrm>
          <a:off x="0" y="0"/>
          <a:ext cx="0" cy="0"/>
          <a:chOff x="0" y="0"/>
          <a:chExt cx="0" cy="0"/>
        </a:xfrm>
      </p:grpSpPr>
      <p:sp>
        <p:nvSpPr>
          <p:cNvPr id="133" name="Google Shape;133;g3541710b13a_0_206"/>
          <p:cNvSpPr txBox="1"/>
          <p:nvPr>
            <p:ph type="title"/>
          </p:nvPr>
        </p:nvSpPr>
        <p:spPr>
          <a:xfrm>
            <a:off x="838200" y="585344"/>
            <a:ext cx="10515600" cy="999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en-US">
                <a:latin typeface="Arial"/>
                <a:ea typeface="Arial"/>
                <a:cs typeface="Arial"/>
                <a:sym typeface="Arial"/>
              </a:rPr>
              <a:t>1. Giới thiệu</a:t>
            </a:r>
            <a:endParaRPr b="1">
              <a:latin typeface="Arial"/>
              <a:ea typeface="Arial"/>
              <a:cs typeface="Arial"/>
              <a:sym typeface="Arial"/>
            </a:endParaRPr>
          </a:p>
        </p:txBody>
      </p:sp>
      <p:sp>
        <p:nvSpPr>
          <p:cNvPr id="134" name="Google Shape;134;g3541710b13a_0_206"/>
          <p:cNvSpPr txBox="1"/>
          <p:nvPr>
            <p:ph idx="1" type="body"/>
          </p:nvPr>
        </p:nvSpPr>
        <p:spPr>
          <a:xfrm>
            <a:off x="838202" y="1584251"/>
            <a:ext cx="5550000" cy="5023200"/>
          </a:xfrm>
          <a:prstGeom prst="rect">
            <a:avLst/>
          </a:prstGeom>
          <a:noFill/>
          <a:ln>
            <a:noFill/>
          </a:ln>
        </p:spPr>
        <p:txBody>
          <a:bodyPr anchorCtr="0" anchor="t" bIns="45700" lIns="91425" spcFirstLastPara="1" rIns="91425" wrap="square" tIns="45700">
            <a:normAutofit fontScale="77500" lnSpcReduction="10000"/>
          </a:bodyPr>
          <a:lstStyle/>
          <a:p>
            <a:pPr indent="-188595" lvl="0" marL="228600" rtl="0" algn="just">
              <a:lnSpc>
                <a:spcPct val="100000"/>
              </a:lnSpc>
              <a:spcBef>
                <a:spcPts val="0"/>
              </a:spcBef>
              <a:spcAft>
                <a:spcPts val="0"/>
              </a:spcAft>
              <a:buClr>
                <a:schemeClr val="dk1"/>
              </a:buClr>
              <a:buSzPct val="100000"/>
              <a:buChar char="•"/>
            </a:pPr>
            <a:r>
              <a:rPr lang="en-US"/>
              <a:t>DPU - Smart Water Box là sản phẩm sử dụng công nghệ </a:t>
            </a:r>
            <a:r>
              <a:rPr lang="en-US"/>
              <a:t>Edge Computing</a:t>
            </a:r>
            <a:r>
              <a:rPr lang="en-US"/>
              <a:t> trong việc kiểm soát, quản lý và dự đoán các thông số liên quan đến lĩnh vực quản lý nước như: Thông số đồng hồ nước, chất lượng nước, cảnh báo rò rỉ, ô nhiễm nước hoặc nhiễm mặn.</a:t>
            </a:r>
            <a:endParaRPr/>
          </a:p>
          <a:p>
            <a:pPr indent="-188595" lvl="0" marL="228600" rtl="0" algn="just">
              <a:lnSpc>
                <a:spcPct val="100000"/>
              </a:lnSpc>
              <a:spcBef>
                <a:spcPts val="1000"/>
              </a:spcBef>
              <a:spcAft>
                <a:spcPts val="0"/>
              </a:spcAft>
              <a:buClr>
                <a:schemeClr val="dk1"/>
              </a:buClr>
              <a:buSzPct val="100000"/>
              <a:buChar char="•"/>
            </a:pPr>
            <a:r>
              <a:rPr lang="en-US"/>
              <a:t>DPU - Smart Water Box version 1.0 tập trung hoàn vào việc đọc ảnh chụp mặt đồng hồ nước với độ chính xác cao.</a:t>
            </a:r>
            <a:endParaRPr/>
          </a:p>
          <a:p>
            <a:pPr indent="-188595" lvl="0" marL="228600" rtl="0" algn="just">
              <a:lnSpc>
                <a:spcPct val="100000"/>
              </a:lnSpc>
              <a:spcBef>
                <a:spcPts val="1000"/>
              </a:spcBef>
              <a:spcAft>
                <a:spcPts val="0"/>
              </a:spcAft>
              <a:buClr>
                <a:schemeClr val="dk1"/>
              </a:buClr>
              <a:buSzPct val="100000"/>
              <a:buChar char="•"/>
            </a:pPr>
            <a:r>
              <a:rPr lang="en-US"/>
              <a:t>Kết quả được gửi lên nền tảng để quản lý th</a:t>
            </a:r>
            <a:r>
              <a:rPr lang="en-US"/>
              <a:t>ông qua 5G để</a:t>
            </a:r>
            <a:r>
              <a:rPr lang="en-US"/>
              <a:t> theo dõi, phân tích và dự báo các rủi ro, thay thế công tác ghi số nước thủ công, tiết kiệm năng lượng và tăng năng suất kinh doanh.</a:t>
            </a:r>
            <a:endParaRPr/>
          </a:p>
        </p:txBody>
      </p:sp>
      <p:pic>
        <p:nvPicPr>
          <p:cNvPr id="135" name="Google Shape;135;g3541710b13a_0_206"/>
          <p:cNvPicPr preferRelativeResize="0"/>
          <p:nvPr/>
        </p:nvPicPr>
        <p:blipFill rotWithShape="1">
          <a:blip r:embed="rId4">
            <a:alphaModFix/>
          </a:blip>
          <a:srcRect b="0" l="0" r="0" t="0"/>
          <a:stretch/>
        </p:blipFill>
        <p:spPr>
          <a:xfrm>
            <a:off x="6480878" y="2283494"/>
            <a:ext cx="5672798" cy="31909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9" name="Shape 139"/>
        <p:cNvGrpSpPr/>
        <p:nvPr/>
      </p:nvGrpSpPr>
      <p:grpSpPr>
        <a:xfrm>
          <a:off x="0" y="0"/>
          <a:ext cx="0" cy="0"/>
          <a:chOff x="0" y="0"/>
          <a:chExt cx="0" cy="0"/>
        </a:xfrm>
      </p:grpSpPr>
      <p:sp>
        <p:nvSpPr>
          <p:cNvPr id="140" name="Google Shape;140;g3541710b13a_0_212"/>
          <p:cNvSpPr txBox="1"/>
          <p:nvPr/>
        </p:nvSpPr>
        <p:spPr>
          <a:xfrm>
            <a:off x="946800" y="2902210"/>
            <a:ext cx="10298400" cy="1053600"/>
          </a:xfrm>
          <a:prstGeom prst="rect">
            <a:avLst/>
          </a:prstGeom>
          <a:noFill/>
          <a:ln>
            <a:noFill/>
          </a:ln>
        </p:spPr>
        <p:txBody>
          <a:bodyPr anchorCtr="0" anchor="b" bIns="60950" lIns="121900" spcFirstLastPara="1" rIns="121900" wrap="square" tIns="60950">
            <a:normAutofit fontScale="85000" lnSpcReduction="20000"/>
          </a:bodyPr>
          <a:lstStyle/>
          <a:p>
            <a:pPr indent="0" lvl="0" marL="0" marR="0" rtl="0" algn="ctr">
              <a:lnSpc>
                <a:spcPct val="90000"/>
              </a:lnSpc>
              <a:spcBef>
                <a:spcPts val="0"/>
              </a:spcBef>
              <a:spcAft>
                <a:spcPts val="0"/>
              </a:spcAft>
              <a:buClr>
                <a:srgbClr val="FFFF00"/>
              </a:buClr>
              <a:buSzPct val="100000"/>
              <a:buFont typeface="Calibri"/>
              <a:buNone/>
            </a:pPr>
            <a:r>
              <a:rPr b="1" i="0" lang="en-US" sz="9465" u="none" cap="none" strike="noStrike">
                <a:solidFill>
                  <a:srgbClr val="FFFF00"/>
                </a:solidFill>
                <a:latin typeface="Arial"/>
                <a:ea typeface="Arial"/>
                <a:cs typeface="Arial"/>
                <a:sym typeface="Arial"/>
              </a:rPr>
              <a:t>2. Mục tiêu </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4" name="Shape 144"/>
        <p:cNvGrpSpPr/>
        <p:nvPr/>
      </p:nvGrpSpPr>
      <p:grpSpPr>
        <a:xfrm>
          <a:off x="0" y="0"/>
          <a:ext cx="0" cy="0"/>
          <a:chOff x="0" y="0"/>
          <a:chExt cx="0" cy="0"/>
        </a:xfrm>
      </p:grpSpPr>
      <p:sp>
        <p:nvSpPr>
          <p:cNvPr id="145" name="Google Shape;145;g3541710b13a_0_216"/>
          <p:cNvSpPr txBox="1"/>
          <p:nvPr>
            <p:ph type="title"/>
          </p:nvPr>
        </p:nvSpPr>
        <p:spPr>
          <a:xfrm>
            <a:off x="838200" y="550557"/>
            <a:ext cx="10515600" cy="999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en-US">
                <a:latin typeface="Arial"/>
                <a:ea typeface="Arial"/>
                <a:cs typeface="Arial"/>
                <a:sym typeface="Arial"/>
              </a:rPr>
              <a:t>2. Mục tiêu</a:t>
            </a:r>
            <a:endParaRPr b="1">
              <a:latin typeface="Arial"/>
              <a:ea typeface="Arial"/>
              <a:cs typeface="Arial"/>
              <a:sym typeface="Arial"/>
            </a:endParaRPr>
          </a:p>
        </p:txBody>
      </p:sp>
      <p:sp>
        <p:nvSpPr>
          <p:cNvPr id="146" name="Google Shape;146;g3541710b13a_0_216"/>
          <p:cNvSpPr txBox="1"/>
          <p:nvPr>
            <p:ph idx="1" type="body"/>
          </p:nvPr>
        </p:nvSpPr>
        <p:spPr>
          <a:xfrm>
            <a:off x="838200" y="1516919"/>
            <a:ext cx="5304000" cy="4972200"/>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lang="en-US"/>
              <a:t>Loại bỏ các bước thủ công bằng xử lý ngay tại hiện trường</a:t>
            </a:r>
            <a:endParaRPr/>
          </a:p>
          <a:p>
            <a:pPr indent="-228600" lvl="0" marL="228600" rtl="0" algn="just">
              <a:lnSpc>
                <a:spcPct val="90000"/>
              </a:lnSpc>
              <a:spcBef>
                <a:spcPts val="1000"/>
              </a:spcBef>
              <a:spcAft>
                <a:spcPts val="0"/>
              </a:spcAft>
              <a:buClr>
                <a:schemeClr val="dk1"/>
              </a:buClr>
              <a:buSzPts val="2800"/>
              <a:buChar char="•"/>
            </a:pPr>
            <a:r>
              <a:rPr lang="en-US"/>
              <a:t>Tăng khả năng xử lý và tính ổn định của dữ liệu cho hệ sinh thái, giảm thiểu sai sót do nhập liệu thủ công.</a:t>
            </a:r>
            <a:endParaRPr/>
          </a:p>
          <a:p>
            <a:pPr indent="-228600" lvl="0" marL="228600" rtl="0" algn="just">
              <a:lnSpc>
                <a:spcPct val="90000"/>
              </a:lnSpc>
              <a:spcBef>
                <a:spcPts val="1000"/>
              </a:spcBef>
              <a:spcAft>
                <a:spcPts val="0"/>
              </a:spcAft>
              <a:buClr>
                <a:schemeClr val="dk1"/>
              </a:buClr>
              <a:buSzPts val="2800"/>
              <a:buChar char="•"/>
            </a:pPr>
            <a:r>
              <a:rPr lang="en-US"/>
              <a:t>Sẵn sàng cung cấp nền tảng phần cứng cho việc tích hợp các cảm biến bổ sung trong tương lai.</a:t>
            </a:r>
            <a:endParaRPr/>
          </a:p>
        </p:txBody>
      </p:sp>
      <p:pic>
        <p:nvPicPr>
          <p:cNvPr descr="3,134 Automation Illustrations - Free in SVG, PNG, EPS - IconScout" id="147" name="Google Shape;147;g3541710b13a_0_216"/>
          <p:cNvPicPr preferRelativeResize="0"/>
          <p:nvPr/>
        </p:nvPicPr>
        <p:blipFill rotWithShape="1">
          <a:blip r:embed="rId4">
            <a:alphaModFix/>
          </a:blip>
          <a:srcRect b="0" l="0" r="0" t="0"/>
          <a:stretch/>
        </p:blipFill>
        <p:spPr>
          <a:xfrm>
            <a:off x="5762625" y="1549464"/>
            <a:ext cx="6429375" cy="4286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g3541710b13a_0_222"/>
          <p:cNvSpPr txBox="1"/>
          <p:nvPr/>
        </p:nvSpPr>
        <p:spPr>
          <a:xfrm>
            <a:off x="946800" y="2902210"/>
            <a:ext cx="10298400" cy="1053600"/>
          </a:xfrm>
          <a:prstGeom prst="rect">
            <a:avLst/>
          </a:prstGeom>
          <a:noFill/>
          <a:ln>
            <a:noFill/>
          </a:ln>
        </p:spPr>
        <p:txBody>
          <a:bodyPr anchorCtr="0" anchor="b" bIns="60950" lIns="121900" spcFirstLastPara="1" rIns="121900" wrap="square" tIns="60950">
            <a:normAutofit fontScale="77500" lnSpcReduction="10000"/>
          </a:bodyPr>
          <a:lstStyle/>
          <a:p>
            <a:pPr indent="0" lvl="0" marL="0" marR="0" rtl="0" algn="ctr">
              <a:lnSpc>
                <a:spcPct val="90000"/>
              </a:lnSpc>
              <a:spcBef>
                <a:spcPts val="0"/>
              </a:spcBef>
              <a:spcAft>
                <a:spcPts val="0"/>
              </a:spcAft>
              <a:buClr>
                <a:srgbClr val="FFFF00"/>
              </a:buClr>
              <a:buSzPct val="100000"/>
              <a:buFont typeface="Calibri"/>
              <a:buNone/>
            </a:pPr>
            <a:r>
              <a:rPr b="1" i="0" lang="en-US" sz="9465" u="none" cap="none" strike="noStrike">
                <a:solidFill>
                  <a:srgbClr val="FFFF00"/>
                </a:solidFill>
                <a:latin typeface="Arial"/>
                <a:ea typeface="Arial"/>
                <a:cs typeface="Arial"/>
                <a:sym typeface="Arial"/>
              </a:rPr>
              <a:t>3. Hiện trạng thực tiễn</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6" name="Shape 156"/>
        <p:cNvGrpSpPr/>
        <p:nvPr/>
      </p:nvGrpSpPr>
      <p:grpSpPr>
        <a:xfrm>
          <a:off x="0" y="0"/>
          <a:ext cx="0" cy="0"/>
          <a:chOff x="0" y="0"/>
          <a:chExt cx="0" cy="0"/>
        </a:xfrm>
      </p:grpSpPr>
      <p:sp>
        <p:nvSpPr>
          <p:cNvPr id="157" name="Google Shape;157;g3541710b13a_0_226"/>
          <p:cNvSpPr txBox="1"/>
          <p:nvPr>
            <p:ph type="title"/>
          </p:nvPr>
        </p:nvSpPr>
        <p:spPr>
          <a:xfrm>
            <a:off x="838200" y="585344"/>
            <a:ext cx="10515600" cy="999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1" lang="en-US">
                <a:latin typeface="Arial"/>
                <a:ea typeface="Arial"/>
                <a:cs typeface="Arial"/>
                <a:sym typeface="Arial"/>
              </a:rPr>
              <a:t>3. Hiện trạng thực tiễn</a:t>
            </a:r>
            <a:endParaRPr b="1">
              <a:latin typeface="Arial"/>
              <a:ea typeface="Arial"/>
              <a:cs typeface="Arial"/>
              <a:sym typeface="Arial"/>
            </a:endParaRPr>
          </a:p>
        </p:txBody>
      </p:sp>
      <p:sp>
        <p:nvSpPr>
          <p:cNvPr id="158" name="Google Shape;158;g3541710b13a_0_226"/>
          <p:cNvSpPr txBox="1"/>
          <p:nvPr>
            <p:ph idx="1" type="body"/>
          </p:nvPr>
        </p:nvSpPr>
        <p:spPr>
          <a:xfrm>
            <a:off x="503450" y="1498175"/>
            <a:ext cx="7105500" cy="54369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1200"/>
              </a:spcBef>
              <a:spcAft>
                <a:spcPts val="0"/>
              </a:spcAft>
              <a:buSzPts val="1800"/>
              <a:buNone/>
            </a:pPr>
            <a:r>
              <a:rPr b="1" lang="en-US" sz="1700"/>
              <a:t>Lãng phí thời gian, nhân lực và chi phí:</a:t>
            </a:r>
            <a:r>
              <a:rPr lang="en-US" sz="1700"/>
              <a:t> Quy trình thủ công ghi nhận thông số đồng hồ nước đòi hỏi nhân viên di chuyển, kiểm tra và ghi chép, dẫn đến lãng phí tài nguyên vận hành.</a:t>
            </a:r>
            <a:endParaRPr sz="1700"/>
          </a:p>
          <a:p>
            <a:pPr indent="0" lvl="0" marL="0" rtl="0" algn="just">
              <a:lnSpc>
                <a:spcPct val="115000"/>
              </a:lnSpc>
              <a:spcBef>
                <a:spcPts val="1200"/>
              </a:spcBef>
              <a:spcAft>
                <a:spcPts val="0"/>
              </a:spcAft>
              <a:buSzPts val="1800"/>
              <a:buNone/>
            </a:pPr>
            <a:r>
              <a:rPr b="1" lang="en-US" sz="1700"/>
              <a:t>Nguy cơ sai sót cao:</a:t>
            </a:r>
            <a:r>
              <a:rPr lang="en-US" sz="1700"/>
              <a:t> Ghi chép thủ công dễ gây nhầm lẫn và lỗi dữ liệu, ảnh hưởng trực tiếp đến độ chính xác của hóa đơn dịch vụ.</a:t>
            </a:r>
            <a:endParaRPr sz="1700"/>
          </a:p>
          <a:p>
            <a:pPr indent="0" lvl="0" marL="0" rtl="0" algn="just">
              <a:lnSpc>
                <a:spcPct val="115000"/>
              </a:lnSpc>
              <a:spcBef>
                <a:spcPts val="1200"/>
              </a:spcBef>
              <a:spcAft>
                <a:spcPts val="0"/>
              </a:spcAft>
              <a:buSzPts val="1800"/>
              <a:buNone/>
            </a:pPr>
            <a:r>
              <a:rPr b="1" lang="en-US" sz="1700"/>
              <a:t>Ảnh hưởng uy tín với khách hàng:</a:t>
            </a:r>
            <a:r>
              <a:rPr lang="en-US" sz="1700"/>
              <a:t> Hóa đơn không chính xác do sai sót trong dữ liệu dễ dẫn đến khiếu nại, qua đó làm giảm niềm tin của khách hàng vào hệ thống quản lý.</a:t>
            </a:r>
            <a:endParaRPr sz="1700"/>
          </a:p>
          <a:p>
            <a:pPr indent="0" lvl="0" marL="0" rtl="0" algn="just">
              <a:lnSpc>
                <a:spcPct val="115000"/>
              </a:lnSpc>
              <a:spcBef>
                <a:spcPts val="1200"/>
              </a:spcBef>
              <a:spcAft>
                <a:spcPts val="0"/>
              </a:spcAft>
              <a:buSzPts val="1800"/>
              <a:buNone/>
            </a:pPr>
            <a:r>
              <a:rPr b="1" lang="en-US" sz="1700"/>
              <a:t>Yêu cầu chuyển đổi số:</a:t>
            </a:r>
            <a:r>
              <a:rPr lang="en-US" sz="1700"/>
              <a:t> Xu thế số hóa đòi hỏi thay thế phương pháp thủ công bằng giải pháp công nghệ tự động, chính xác và hiện đại.</a:t>
            </a:r>
            <a:endParaRPr sz="1700"/>
          </a:p>
          <a:p>
            <a:pPr indent="0" lvl="0" marL="0" rtl="0" algn="just">
              <a:lnSpc>
                <a:spcPct val="115000"/>
              </a:lnSpc>
              <a:spcBef>
                <a:spcPts val="1200"/>
              </a:spcBef>
              <a:spcAft>
                <a:spcPts val="1200"/>
              </a:spcAft>
              <a:buSzPts val="1800"/>
              <a:buNone/>
            </a:pPr>
            <a:r>
              <a:rPr b="1" lang="en-US" sz="1700"/>
              <a:t>Giải pháp từ DPU – Smart Water Box version 1.0:</a:t>
            </a:r>
            <a:r>
              <a:rPr lang="en-US" sz="1700"/>
              <a:t> Sản phẩm ra đời nhằm tối ưu hóa vận hành, giảm chi phí và rủi ro, đồng thời tận dụng sức mạnh của AI v</a:t>
            </a:r>
            <a:r>
              <a:rPr lang="en-US" sz="1700"/>
              <a:t>à Edge Computing</a:t>
            </a:r>
            <a:r>
              <a:rPr lang="en-US" sz="1700"/>
              <a:t> để nâng cao hiệu suất quản lý.</a:t>
            </a:r>
            <a:endParaRPr sz="1700"/>
          </a:p>
        </p:txBody>
      </p:sp>
      <p:pic>
        <p:nvPicPr>
          <p:cNvPr id="159" name="Google Shape;159;g3541710b13a_0_226"/>
          <p:cNvPicPr preferRelativeResize="0"/>
          <p:nvPr/>
        </p:nvPicPr>
        <p:blipFill rotWithShape="1">
          <a:blip r:embed="rId4">
            <a:alphaModFix/>
          </a:blip>
          <a:srcRect b="0" l="0" r="0" t="0"/>
          <a:stretch/>
        </p:blipFill>
        <p:spPr>
          <a:xfrm>
            <a:off x="7824999" y="881725"/>
            <a:ext cx="4235426" cy="55363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Office Theme">
  <a:themeElements>
    <a:clrScheme name="Veron">
      <a:dk1>
        <a:srgbClr val="000000"/>
      </a:dk1>
      <a:lt1>
        <a:srgbClr val="FFFFFF"/>
      </a:lt1>
      <a:dk2>
        <a:srgbClr val="44546A"/>
      </a:dk2>
      <a:lt2>
        <a:srgbClr val="E7E6E6"/>
      </a:lt2>
      <a:accent1>
        <a:srgbClr val="011636"/>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2025-04-09T03:27:00Z</dcterms:created>
  <dc:creator>Khoa Nguyen</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0x010100E8A5A5B2DC2F3642A057EF7355927910</vt:lpwstr>
  </property>
  <property fmtid="{D5CDD505-2E9C-101B-9397-08002B2CF9AE}" pid="3" name="ICV">
    <vt:lpwstr>F40EFC7932EB4C74ACFF6AB0D0A8620D_13</vt:lpwstr>
  </property>
  <property fmtid="{D5CDD505-2E9C-101B-9397-08002B2CF9AE}" pid="4" name="KSOProductBuildVer">
    <vt:lpwstr>1033-12.2.0.20795</vt:lpwstr>
  </property>
</Properties>
</file>